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56" r:id="rId2"/>
    <p:sldId id="356" r:id="rId3"/>
    <p:sldId id="340" r:id="rId4"/>
    <p:sldId id="368" r:id="rId5"/>
    <p:sldId id="376" r:id="rId6"/>
    <p:sldId id="375" r:id="rId7"/>
    <p:sldId id="355" r:id="rId8"/>
    <p:sldId id="341" r:id="rId9"/>
    <p:sldId id="343" r:id="rId10"/>
    <p:sldId id="342" r:id="rId11"/>
    <p:sldId id="329" r:id="rId12"/>
    <p:sldId id="369" r:id="rId13"/>
    <p:sldId id="346" r:id="rId14"/>
    <p:sldId id="281" r:id="rId15"/>
    <p:sldId id="284" r:id="rId16"/>
    <p:sldId id="292" r:id="rId17"/>
    <p:sldId id="299" r:id="rId18"/>
    <p:sldId id="300" r:id="rId19"/>
    <p:sldId id="324" r:id="rId20"/>
    <p:sldId id="259" r:id="rId21"/>
    <p:sldId id="257" r:id="rId22"/>
    <p:sldId id="261" r:id="rId23"/>
    <p:sldId id="260" r:id="rId24"/>
    <p:sldId id="263" r:id="rId25"/>
    <p:sldId id="321" r:id="rId26"/>
    <p:sldId id="333" r:id="rId27"/>
    <p:sldId id="312" r:id="rId28"/>
    <p:sldId id="313" r:id="rId29"/>
    <p:sldId id="314" r:id="rId30"/>
    <p:sldId id="372" r:id="rId31"/>
    <p:sldId id="349" r:id="rId32"/>
    <p:sldId id="347" r:id="rId33"/>
    <p:sldId id="348" r:id="rId34"/>
    <p:sldId id="309" r:id="rId35"/>
    <p:sldId id="271" r:id="rId36"/>
    <p:sldId id="310" r:id="rId37"/>
    <p:sldId id="273" r:id="rId38"/>
    <p:sldId id="265" r:id="rId39"/>
    <p:sldId id="311" r:id="rId40"/>
    <p:sldId id="267" r:id="rId41"/>
    <p:sldId id="266" r:id="rId42"/>
    <p:sldId id="323" r:id="rId43"/>
    <p:sldId id="272" r:id="rId44"/>
    <p:sldId id="270" r:id="rId45"/>
    <p:sldId id="322" r:id="rId46"/>
    <p:sldId id="339" r:id="rId47"/>
    <p:sldId id="352" r:id="rId48"/>
    <p:sldId id="274" r:id="rId49"/>
    <p:sldId id="344" r:id="rId50"/>
    <p:sldId id="351" r:id="rId51"/>
    <p:sldId id="353" r:id="rId52"/>
    <p:sldId id="275" r:id="rId53"/>
    <p:sldId id="363" r:id="rId54"/>
    <p:sldId id="360" r:id="rId55"/>
    <p:sldId id="362" r:id="rId56"/>
    <p:sldId id="276" r:id="rId57"/>
    <p:sldId id="278" r:id="rId58"/>
    <p:sldId id="358" r:id="rId59"/>
    <p:sldId id="282" r:id="rId60"/>
    <p:sldId id="283" r:id="rId61"/>
    <p:sldId id="304" r:id="rId62"/>
    <p:sldId id="364" r:id="rId63"/>
    <p:sldId id="357" r:id="rId64"/>
    <p:sldId id="373" r:id="rId65"/>
    <p:sldId id="361" r:id="rId66"/>
    <p:sldId id="365" r:id="rId67"/>
    <p:sldId id="371" r:id="rId68"/>
    <p:sldId id="370" r:id="rId69"/>
    <p:sldId id="366" r:id="rId70"/>
    <p:sldId id="303" r:id="rId71"/>
    <p:sldId id="374"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D924"/>
    <a:srgbClr val="C02A2D"/>
    <a:srgbClr val="639316"/>
    <a:srgbClr val="FFE5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83" autoAdjust="0"/>
  </p:normalViewPr>
  <p:slideViewPr>
    <p:cSldViewPr snapToGrid="0" snapToObjects="1">
      <p:cViewPr>
        <p:scale>
          <a:sx n="89" d="100"/>
          <a:sy n="89" d="100"/>
        </p:scale>
        <p:origin x="-1638" y="-72"/>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Sheet1!$D$23</c:f>
              <c:strCache>
                <c:ptCount val="1"/>
                <c:pt idx="0">
                  <c:v>Emotional Discomfort</c:v>
                </c:pt>
              </c:strCache>
            </c:strRef>
          </c:tx>
          <c:cat>
            <c:strRef>
              <c:f>Sheet1!$C$24:$C$29</c:f>
              <c:strCache>
                <c:ptCount val="6"/>
                <c:pt idx="0">
                  <c:v>rationale only</c:v>
                </c:pt>
                <c:pt idx="1">
                  <c:v>1 s</c:v>
                </c:pt>
                <c:pt idx="2">
                  <c:v>3 s</c:v>
                </c:pt>
                <c:pt idx="3">
                  <c:v>10 s</c:v>
                </c:pt>
                <c:pt idx="4">
                  <c:v>20 s</c:v>
                </c:pt>
                <c:pt idx="5">
                  <c:v>30 s</c:v>
                </c:pt>
              </c:strCache>
            </c:strRef>
          </c:cat>
          <c:val>
            <c:numRef>
              <c:f>Sheet1!$D$24:$D$29</c:f>
              <c:numCache>
                <c:formatCode>General</c:formatCode>
                <c:ptCount val="6"/>
                <c:pt idx="0">
                  <c:v>-5.0999999999999996</c:v>
                </c:pt>
                <c:pt idx="1">
                  <c:v>-20</c:v>
                </c:pt>
                <c:pt idx="2">
                  <c:v>-39.299999999999997</c:v>
                </c:pt>
                <c:pt idx="3">
                  <c:v>-33.9</c:v>
                </c:pt>
                <c:pt idx="4">
                  <c:v>-39.6</c:v>
                </c:pt>
                <c:pt idx="5">
                  <c:v>-44.4</c:v>
                </c:pt>
              </c:numCache>
            </c:numRef>
          </c:val>
          <c:smooth val="0"/>
        </c:ser>
        <c:ser>
          <c:idx val="1"/>
          <c:order val="1"/>
          <c:tx>
            <c:strRef>
              <c:f>Sheet1!$E$23</c:f>
              <c:strCache>
                <c:ptCount val="1"/>
                <c:pt idx="0">
                  <c:v>Believability</c:v>
                </c:pt>
              </c:strCache>
            </c:strRef>
          </c:tx>
          <c:cat>
            <c:strRef>
              <c:f>Sheet1!$C$24:$C$29</c:f>
              <c:strCache>
                <c:ptCount val="6"/>
                <c:pt idx="0">
                  <c:v>rationale only</c:v>
                </c:pt>
                <c:pt idx="1">
                  <c:v>1 s</c:v>
                </c:pt>
                <c:pt idx="2">
                  <c:v>3 s</c:v>
                </c:pt>
                <c:pt idx="3">
                  <c:v>10 s</c:v>
                </c:pt>
                <c:pt idx="4">
                  <c:v>20 s</c:v>
                </c:pt>
                <c:pt idx="5">
                  <c:v>30 s</c:v>
                </c:pt>
              </c:strCache>
            </c:strRef>
          </c:cat>
          <c:val>
            <c:numRef>
              <c:f>Sheet1!$E$24:$E$29</c:f>
              <c:numCache>
                <c:formatCode>General</c:formatCode>
                <c:ptCount val="6"/>
                <c:pt idx="0">
                  <c:v>-4</c:v>
                </c:pt>
                <c:pt idx="1">
                  <c:v>-16.100000000000001</c:v>
                </c:pt>
                <c:pt idx="2">
                  <c:v>-26.3</c:v>
                </c:pt>
                <c:pt idx="3">
                  <c:v>-30.7</c:v>
                </c:pt>
                <c:pt idx="4">
                  <c:v>-48.5</c:v>
                </c:pt>
                <c:pt idx="5">
                  <c:v>-38.4</c:v>
                </c:pt>
              </c:numCache>
            </c:numRef>
          </c:val>
          <c:smooth val="0"/>
        </c:ser>
        <c:dLbls>
          <c:showLegendKey val="0"/>
          <c:showVal val="0"/>
          <c:showCatName val="0"/>
          <c:showSerName val="0"/>
          <c:showPercent val="0"/>
          <c:showBubbleSize val="0"/>
        </c:dLbls>
        <c:marker val="1"/>
        <c:smooth val="0"/>
        <c:axId val="33653120"/>
        <c:axId val="33654656"/>
      </c:lineChart>
      <c:catAx>
        <c:axId val="33653120"/>
        <c:scaling>
          <c:orientation val="minMax"/>
        </c:scaling>
        <c:delete val="0"/>
        <c:axPos val="b"/>
        <c:majorTickMark val="out"/>
        <c:minorTickMark val="none"/>
        <c:tickLblPos val="nextTo"/>
        <c:txPr>
          <a:bodyPr/>
          <a:lstStyle/>
          <a:p>
            <a:pPr>
              <a:defRPr sz="1600"/>
            </a:pPr>
            <a:endParaRPr lang="en-US"/>
          </a:p>
        </c:txPr>
        <c:crossAx val="33654656"/>
        <c:crosses val="autoZero"/>
        <c:auto val="1"/>
        <c:lblAlgn val="ctr"/>
        <c:lblOffset val="100"/>
        <c:noMultiLvlLbl val="0"/>
      </c:catAx>
      <c:valAx>
        <c:axId val="33654656"/>
        <c:scaling>
          <c:orientation val="minMax"/>
          <c:min val="-50"/>
        </c:scaling>
        <c:delete val="0"/>
        <c:axPos val="l"/>
        <c:majorGridlines/>
        <c:numFmt formatCode="General" sourceLinked="1"/>
        <c:majorTickMark val="out"/>
        <c:minorTickMark val="none"/>
        <c:tickLblPos val="nextTo"/>
        <c:crossAx val="33653120"/>
        <c:crosses val="autoZero"/>
        <c:crossBetween val="between"/>
      </c:valAx>
    </c:plotArea>
    <c:legend>
      <c:legendPos val="r"/>
      <c:layout>
        <c:manualLayout>
          <c:xMode val="edge"/>
          <c:yMode val="edge"/>
          <c:x val="0.56948358121901399"/>
          <c:y val="0.27761051987142299"/>
          <c:w val="0.37741895596383801"/>
          <c:h val="0.17789669470892999"/>
        </c:manualLayout>
      </c:layout>
      <c:overlay val="1"/>
      <c:spPr>
        <a:solidFill>
          <a:schemeClr val="bg1"/>
        </a:solidFill>
      </c:spPr>
      <c:txPr>
        <a:bodyPr/>
        <a:lstStyle/>
        <a:p>
          <a:pPr>
            <a:defRPr sz="16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Cognitive Defusion</c:v>
                </c:pt>
              </c:strCache>
            </c:strRef>
          </c:tx>
          <c:spPr>
            <a:ln>
              <a:solidFill>
                <a:srgbClr val="0000FF"/>
              </a:solidFill>
            </a:ln>
          </c:spPr>
          <c:marker>
            <c:spPr>
              <a:solidFill>
                <a:srgbClr val="0000FF"/>
              </a:solidFill>
              <a:ln>
                <a:solidFill>
                  <a:srgbClr val="0000FF"/>
                </a:solidFill>
              </a:ln>
            </c:spPr>
          </c:marker>
          <c:cat>
            <c:strRef>
              <c:f>Sheet1!$A$2:$A$3</c:f>
              <c:strCache>
                <c:ptCount val="2"/>
                <c:pt idx="0">
                  <c:v>Pre</c:v>
                </c:pt>
                <c:pt idx="1">
                  <c:v>Post</c:v>
                </c:pt>
              </c:strCache>
            </c:strRef>
          </c:cat>
          <c:val>
            <c:numRef>
              <c:f>Sheet1!$B$2:$B$3</c:f>
              <c:numCache>
                <c:formatCode>General</c:formatCode>
                <c:ptCount val="2"/>
                <c:pt idx="0">
                  <c:v>77.650000000000006</c:v>
                </c:pt>
                <c:pt idx="1">
                  <c:v>38.81</c:v>
                </c:pt>
              </c:numCache>
            </c:numRef>
          </c:val>
          <c:smooth val="0"/>
        </c:ser>
        <c:ser>
          <c:idx val="1"/>
          <c:order val="1"/>
          <c:tx>
            <c:strRef>
              <c:f>Sheet1!$C$1</c:f>
              <c:strCache>
                <c:ptCount val="1"/>
                <c:pt idx="0">
                  <c:v>Thought Distraction</c:v>
                </c:pt>
              </c:strCache>
            </c:strRef>
          </c:tx>
          <c:spPr>
            <a:ln>
              <a:solidFill>
                <a:srgbClr val="FF0000"/>
              </a:solidFill>
            </a:ln>
          </c:spPr>
          <c:marker>
            <c:spPr>
              <a:solidFill>
                <a:srgbClr val="FF0000"/>
              </a:solidFill>
              <a:ln>
                <a:solidFill>
                  <a:srgbClr val="FF0000"/>
                </a:solidFill>
              </a:ln>
            </c:spPr>
          </c:marker>
          <c:cat>
            <c:strRef>
              <c:f>Sheet1!$A$2:$A$3</c:f>
              <c:strCache>
                <c:ptCount val="2"/>
                <c:pt idx="0">
                  <c:v>Pre</c:v>
                </c:pt>
                <c:pt idx="1">
                  <c:v>Post</c:v>
                </c:pt>
              </c:strCache>
            </c:strRef>
          </c:cat>
          <c:val>
            <c:numRef>
              <c:f>Sheet1!$C$2:$C$3</c:f>
              <c:numCache>
                <c:formatCode>General</c:formatCode>
                <c:ptCount val="2"/>
                <c:pt idx="0">
                  <c:v>78.03</c:v>
                </c:pt>
                <c:pt idx="1">
                  <c:v>52.17</c:v>
                </c:pt>
              </c:numCache>
            </c:numRef>
          </c:val>
          <c:smooth val="0"/>
        </c:ser>
        <c:ser>
          <c:idx val="2"/>
          <c:order val="2"/>
          <c:tx>
            <c:strRef>
              <c:f>Sheet1!$D$1</c:f>
              <c:strCache>
                <c:ptCount val="1"/>
                <c:pt idx="0">
                  <c:v>Control</c:v>
                </c:pt>
              </c:strCache>
            </c:strRef>
          </c:tx>
          <c:spPr>
            <a:ln>
              <a:solidFill>
                <a:sysClr val="windowText" lastClr="000000"/>
              </a:solidFill>
            </a:ln>
          </c:spPr>
          <c:marker>
            <c:spPr>
              <a:solidFill>
                <a:sysClr val="windowText" lastClr="000000"/>
              </a:solidFill>
              <a:ln>
                <a:solidFill>
                  <a:sysClr val="windowText" lastClr="000000"/>
                </a:solidFill>
              </a:ln>
            </c:spPr>
          </c:marker>
          <c:cat>
            <c:strRef>
              <c:f>Sheet1!$A$2:$A$3</c:f>
              <c:strCache>
                <c:ptCount val="2"/>
                <c:pt idx="0">
                  <c:v>Pre</c:v>
                </c:pt>
                <c:pt idx="1">
                  <c:v>Post</c:v>
                </c:pt>
              </c:strCache>
            </c:strRef>
          </c:cat>
          <c:val>
            <c:numRef>
              <c:f>Sheet1!$D$2:$D$3</c:f>
              <c:numCache>
                <c:formatCode>General</c:formatCode>
                <c:ptCount val="2"/>
                <c:pt idx="0">
                  <c:v>75.5</c:v>
                </c:pt>
                <c:pt idx="1">
                  <c:v>63.29</c:v>
                </c:pt>
              </c:numCache>
            </c:numRef>
          </c:val>
          <c:smooth val="0"/>
        </c:ser>
        <c:dLbls>
          <c:showLegendKey val="0"/>
          <c:showVal val="0"/>
          <c:showCatName val="0"/>
          <c:showSerName val="0"/>
          <c:showPercent val="0"/>
          <c:showBubbleSize val="0"/>
        </c:dLbls>
        <c:marker val="1"/>
        <c:smooth val="0"/>
        <c:axId val="35081216"/>
        <c:axId val="35087488"/>
      </c:lineChart>
      <c:catAx>
        <c:axId val="35081216"/>
        <c:scaling>
          <c:orientation val="minMax"/>
        </c:scaling>
        <c:delete val="0"/>
        <c:axPos val="b"/>
        <c:majorTickMark val="out"/>
        <c:minorTickMark val="none"/>
        <c:tickLblPos val="nextTo"/>
        <c:crossAx val="35087488"/>
        <c:crosses val="autoZero"/>
        <c:auto val="1"/>
        <c:lblAlgn val="ctr"/>
        <c:lblOffset val="100"/>
        <c:noMultiLvlLbl val="0"/>
      </c:catAx>
      <c:valAx>
        <c:axId val="35087488"/>
        <c:scaling>
          <c:orientation val="minMax"/>
          <c:min val="30"/>
        </c:scaling>
        <c:delete val="0"/>
        <c:axPos val="l"/>
        <c:majorGridlines/>
        <c:numFmt formatCode="General" sourceLinked="1"/>
        <c:majorTickMark val="out"/>
        <c:minorTickMark val="none"/>
        <c:tickLblPos val="nextTo"/>
        <c:crossAx val="350812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00960211312702E-2"/>
          <c:y val="1.6666666666666701E-2"/>
          <c:w val="0.63520452752015499"/>
          <c:h val="0.87372222222222196"/>
        </c:manualLayout>
      </c:layout>
      <c:lineChart>
        <c:grouping val="standard"/>
        <c:varyColors val="0"/>
        <c:ser>
          <c:idx val="0"/>
          <c:order val="0"/>
          <c:tx>
            <c:strRef>
              <c:f>Sheet1!$B$1</c:f>
              <c:strCache>
                <c:ptCount val="1"/>
                <c:pt idx="0">
                  <c:v>Cognitive Defusion</c:v>
                </c:pt>
              </c:strCache>
            </c:strRef>
          </c:tx>
          <c:spPr>
            <a:ln>
              <a:solidFill>
                <a:srgbClr val="0000FF"/>
              </a:solidFill>
            </a:ln>
          </c:spPr>
          <c:marker>
            <c:spPr>
              <a:solidFill>
                <a:srgbClr val="0000FF"/>
              </a:solidFill>
              <a:ln>
                <a:solidFill>
                  <a:srgbClr val="0000FF"/>
                </a:solidFill>
              </a:ln>
            </c:spPr>
          </c:marker>
          <c:cat>
            <c:strRef>
              <c:f>Sheet1!$A$2:$A$3</c:f>
              <c:strCache>
                <c:ptCount val="2"/>
                <c:pt idx="0">
                  <c:v>Pre</c:v>
                </c:pt>
                <c:pt idx="1">
                  <c:v>Post</c:v>
                </c:pt>
              </c:strCache>
            </c:strRef>
          </c:cat>
          <c:val>
            <c:numRef>
              <c:f>Sheet1!$B$2:$B$3</c:f>
              <c:numCache>
                <c:formatCode>General</c:formatCode>
                <c:ptCount val="2"/>
                <c:pt idx="0">
                  <c:v>73.16</c:v>
                </c:pt>
                <c:pt idx="1">
                  <c:v>39.1</c:v>
                </c:pt>
              </c:numCache>
            </c:numRef>
          </c:val>
          <c:smooth val="0"/>
        </c:ser>
        <c:ser>
          <c:idx val="1"/>
          <c:order val="1"/>
          <c:tx>
            <c:strRef>
              <c:f>Sheet1!$C$1</c:f>
              <c:strCache>
                <c:ptCount val="1"/>
                <c:pt idx="0">
                  <c:v>Thought Distraction</c:v>
                </c:pt>
              </c:strCache>
            </c:strRef>
          </c:tx>
          <c:spPr>
            <a:ln>
              <a:solidFill>
                <a:srgbClr val="FF0000"/>
              </a:solidFill>
            </a:ln>
          </c:spPr>
          <c:marker>
            <c:spPr>
              <a:solidFill>
                <a:srgbClr val="FF0000"/>
              </a:solidFill>
              <a:ln>
                <a:solidFill>
                  <a:srgbClr val="FF0000"/>
                </a:solidFill>
              </a:ln>
            </c:spPr>
          </c:marker>
          <c:cat>
            <c:strRef>
              <c:f>Sheet1!$A$2:$A$3</c:f>
              <c:strCache>
                <c:ptCount val="2"/>
                <c:pt idx="0">
                  <c:v>Pre</c:v>
                </c:pt>
                <c:pt idx="1">
                  <c:v>Post</c:v>
                </c:pt>
              </c:strCache>
            </c:strRef>
          </c:cat>
          <c:val>
            <c:numRef>
              <c:f>Sheet1!$C$2:$C$3</c:f>
              <c:numCache>
                <c:formatCode>General</c:formatCode>
                <c:ptCount val="2"/>
                <c:pt idx="0">
                  <c:v>80.11</c:v>
                </c:pt>
                <c:pt idx="1">
                  <c:v>59.11</c:v>
                </c:pt>
              </c:numCache>
            </c:numRef>
          </c:val>
          <c:smooth val="0"/>
        </c:ser>
        <c:ser>
          <c:idx val="2"/>
          <c:order val="2"/>
          <c:tx>
            <c:strRef>
              <c:f>Sheet1!$D$1</c:f>
              <c:strCache>
                <c:ptCount val="1"/>
                <c:pt idx="0">
                  <c:v>Control</c:v>
                </c:pt>
              </c:strCache>
            </c:strRef>
          </c:tx>
          <c:spPr>
            <a:ln>
              <a:solidFill>
                <a:schemeClr val="tx1"/>
              </a:solidFill>
            </a:ln>
          </c:spPr>
          <c:marker>
            <c:spPr>
              <a:solidFill>
                <a:schemeClr val="tx1"/>
              </a:solidFill>
              <a:ln>
                <a:solidFill>
                  <a:schemeClr val="tx1"/>
                </a:solidFill>
              </a:ln>
            </c:spPr>
          </c:marker>
          <c:cat>
            <c:strRef>
              <c:f>Sheet1!$A$2:$A$3</c:f>
              <c:strCache>
                <c:ptCount val="2"/>
                <c:pt idx="0">
                  <c:v>Pre</c:v>
                </c:pt>
                <c:pt idx="1">
                  <c:v>Post</c:v>
                </c:pt>
              </c:strCache>
            </c:strRef>
          </c:cat>
          <c:val>
            <c:numRef>
              <c:f>Sheet1!$D$2:$D$3</c:f>
              <c:numCache>
                <c:formatCode>General</c:formatCode>
                <c:ptCount val="2"/>
                <c:pt idx="0">
                  <c:v>79.41</c:v>
                </c:pt>
                <c:pt idx="1">
                  <c:v>70.62</c:v>
                </c:pt>
              </c:numCache>
            </c:numRef>
          </c:val>
          <c:smooth val="0"/>
        </c:ser>
        <c:dLbls>
          <c:showLegendKey val="0"/>
          <c:showVal val="0"/>
          <c:showCatName val="0"/>
          <c:showSerName val="0"/>
          <c:showPercent val="0"/>
          <c:showBubbleSize val="0"/>
        </c:dLbls>
        <c:marker val="1"/>
        <c:smooth val="0"/>
        <c:axId val="34620928"/>
        <c:axId val="34622848"/>
      </c:lineChart>
      <c:catAx>
        <c:axId val="34620928"/>
        <c:scaling>
          <c:orientation val="minMax"/>
        </c:scaling>
        <c:delete val="0"/>
        <c:axPos val="b"/>
        <c:majorTickMark val="out"/>
        <c:minorTickMark val="none"/>
        <c:tickLblPos val="nextTo"/>
        <c:crossAx val="34622848"/>
        <c:crosses val="autoZero"/>
        <c:auto val="1"/>
        <c:lblAlgn val="ctr"/>
        <c:lblOffset val="100"/>
        <c:noMultiLvlLbl val="0"/>
      </c:catAx>
      <c:valAx>
        <c:axId val="34622848"/>
        <c:scaling>
          <c:orientation val="minMax"/>
          <c:min val="30"/>
        </c:scaling>
        <c:delete val="1"/>
        <c:axPos val="l"/>
        <c:majorGridlines/>
        <c:numFmt formatCode="General" sourceLinked="1"/>
        <c:majorTickMark val="out"/>
        <c:minorTickMark val="none"/>
        <c:tickLblPos val="nextTo"/>
        <c:crossAx val="34620928"/>
        <c:crosses val="autoZero"/>
        <c:crossBetween val="between"/>
      </c:valAx>
    </c:plotArea>
    <c:legend>
      <c:legendPos val="r"/>
      <c:layout>
        <c:manualLayout>
          <c:xMode val="edge"/>
          <c:yMode val="edge"/>
          <c:x val="0.68109823859822805"/>
          <c:y val="0.30084186351705999"/>
          <c:w val="0.299578093579426"/>
          <c:h val="0.398316272965879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Partial-Defusion</c:v>
                </c:pt>
              </c:strCache>
            </c:strRef>
          </c:tx>
          <c:spPr>
            <a:ln>
              <a:solidFill>
                <a:schemeClr val="accent2"/>
              </a:solidFill>
            </a:ln>
          </c:spPr>
          <c:marker>
            <c:spPr>
              <a:solidFill>
                <a:schemeClr val="accent2"/>
              </a:solidFill>
              <a:ln>
                <a:solidFill>
                  <a:schemeClr val="accent2"/>
                </a:solidFill>
              </a:ln>
            </c:spPr>
          </c:marker>
          <c:cat>
            <c:strRef>
              <c:f>Sheet1!$A$2:$A$3</c:f>
              <c:strCache>
                <c:ptCount val="2"/>
                <c:pt idx="0">
                  <c:v>Pre</c:v>
                </c:pt>
                <c:pt idx="1">
                  <c:v>Post</c:v>
                </c:pt>
              </c:strCache>
            </c:strRef>
          </c:cat>
          <c:val>
            <c:numRef>
              <c:f>Sheet1!$B$2:$B$3</c:f>
              <c:numCache>
                <c:formatCode>General</c:formatCode>
                <c:ptCount val="2"/>
                <c:pt idx="0">
                  <c:v>79.669999999999973</c:v>
                </c:pt>
                <c:pt idx="1">
                  <c:v>62.85</c:v>
                </c:pt>
              </c:numCache>
            </c:numRef>
          </c:val>
          <c:smooth val="0"/>
        </c:ser>
        <c:ser>
          <c:idx val="1"/>
          <c:order val="1"/>
          <c:tx>
            <c:strRef>
              <c:f>Sheet1!$C$1</c:f>
              <c:strCache>
                <c:ptCount val="1"/>
                <c:pt idx="0">
                  <c:v>Ful-Defusion</c:v>
                </c:pt>
              </c:strCache>
            </c:strRef>
          </c:tx>
          <c:spPr>
            <a:ln>
              <a:solidFill>
                <a:srgbClr val="0000FF"/>
              </a:solidFill>
            </a:ln>
          </c:spPr>
          <c:marker>
            <c:spPr>
              <a:solidFill>
                <a:srgbClr val="0000FF"/>
              </a:solidFill>
              <a:ln>
                <a:solidFill>
                  <a:srgbClr val="0000FF"/>
                </a:solidFill>
              </a:ln>
            </c:spPr>
          </c:marker>
          <c:cat>
            <c:strRef>
              <c:f>Sheet1!$A$2:$A$3</c:f>
              <c:strCache>
                <c:ptCount val="2"/>
                <c:pt idx="0">
                  <c:v>Pre</c:v>
                </c:pt>
                <c:pt idx="1">
                  <c:v>Post</c:v>
                </c:pt>
              </c:strCache>
            </c:strRef>
          </c:cat>
          <c:val>
            <c:numRef>
              <c:f>Sheet1!$C$2:$C$3</c:f>
              <c:numCache>
                <c:formatCode>General</c:formatCode>
                <c:ptCount val="2"/>
                <c:pt idx="0">
                  <c:v>79.169999999999973</c:v>
                </c:pt>
                <c:pt idx="1">
                  <c:v>39.53</c:v>
                </c:pt>
              </c:numCache>
            </c:numRef>
          </c:val>
          <c:smooth val="0"/>
        </c:ser>
        <c:ser>
          <c:idx val="2"/>
          <c:order val="2"/>
          <c:tx>
            <c:strRef>
              <c:f>Sheet1!$D$1</c:f>
              <c:strCache>
                <c:ptCount val="1"/>
                <c:pt idx="0">
                  <c:v>Partial-Distraction</c:v>
                </c:pt>
              </c:strCache>
            </c:strRef>
          </c:tx>
          <c:cat>
            <c:strRef>
              <c:f>Sheet1!$A$2:$A$3</c:f>
              <c:strCache>
                <c:ptCount val="2"/>
                <c:pt idx="0">
                  <c:v>Pre</c:v>
                </c:pt>
                <c:pt idx="1">
                  <c:v>Post</c:v>
                </c:pt>
              </c:strCache>
            </c:strRef>
          </c:cat>
          <c:val>
            <c:numRef>
              <c:f>Sheet1!$D$2:$D$3</c:f>
              <c:numCache>
                <c:formatCode>General</c:formatCode>
                <c:ptCount val="2"/>
                <c:pt idx="0">
                  <c:v>78.58</c:v>
                </c:pt>
                <c:pt idx="1">
                  <c:v>77.73</c:v>
                </c:pt>
              </c:numCache>
            </c:numRef>
          </c:val>
          <c:smooth val="0"/>
        </c:ser>
        <c:ser>
          <c:idx val="3"/>
          <c:order val="3"/>
          <c:tx>
            <c:strRef>
              <c:f>Sheet1!$E$1</c:f>
              <c:strCache>
                <c:ptCount val="1"/>
                <c:pt idx="0">
                  <c:v>Full-Distraction</c:v>
                </c:pt>
              </c:strCache>
            </c:strRef>
          </c:tx>
          <c:cat>
            <c:strRef>
              <c:f>Sheet1!$A$2:$A$3</c:f>
              <c:strCache>
                <c:ptCount val="2"/>
                <c:pt idx="0">
                  <c:v>Pre</c:v>
                </c:pt>
                <c:pt idx="1">
                  <c:v>Post</c:v>
                </c:pt>
              </c:strCache>
            </c:strRef>
          </c:cat>
          <c:val>
            <c:numRef>
              <c:f>Sheet1!$E$2:$E$3</c:f>
              <c:numCache>
                <c:formatCode>General</c:formatCode>
                <c:ptCount val="2"/>
                <c:pt idx="0">
                  <c:v>80.94</c:v>
                </c:pt>
                <c:pt idx="1">
                  <c:v>65.75</c:v>
                </c:pt>
              </c:numCache>
            </c:numRef>
          </c:val>
          <c:smooth val="0"/>
        </c:ser>
        <c:ser>
          <c:idx val="4"/>
          <c:order val="4"/>
          <c:tx>
            <c:strRef>
              <c:f>Sheet1!$F$1</c:f>
              <c:strCache>
                <c:ptCount val="1"/>
                <c:pt idx="0">
                  <c:v>Control</c:v>
                </c:pt>
              </c:strCache>
            </c:strRef>
          </c:tx>
          <c:spPr>
            <a:ln>
              <a:solidFill>
                <a:schemeClr val="tx1"/>
              </a:solidFill>
            </a:ln>
          </c:spPr>
          <c:marker>
            <c:spPr>
              <a:solidFill>
                <a:schemeClr val="tx1"/>
              </a:solidFill>
              <a:ln>
                <a:solidFill>
                  <a:schemeClr val="tx1"/>
                </a:solidFill>
              </a:ln>
            </c:spPr>
          </c:marker>
          <c:cat>
            <c:strRef>
              <c:f>Sheet1!$A$2:$A$3</c:f>
              <c:strCache>
                <c:ptCount val="2"/>
                <c:pt idx="0">
                  <c:v>Pre</c:v>
                </c:pt>
                <c:pt idx="1">
                  <c:v>Post</c:v>
                </c:pt>
              </c:strCache>
            </c:strRef>
          </c:cat>
          <c:val>
            <c:numRef>
              <c:f>Sheet1!$F$2:$F$3</c:f>
              <c:numCache>
                <c:formatCode>General</c:formatCode>
                <c:ptCount val="2"/>
                <c:pt idx="0">
                  <c:v>78.319999999999993</c:v>
                </c:pt>
                <c:pt idx="1">
                  <c:v>68.52</c:v>
                </c:pt>
              </c:numCache>
            </c:numRef>
          </c:val>
          <c:smooth val="0"/>
        </c:ser>
        <c:dLbls>
          <c:showLegendKey val="0"/>
          <c:showVal val="0"/>
          <c:showCatName val="0"/>
          <c:showSerName val="0"/>
          <c:showPercent val="0"/>
          <c:showBubbleSize val="0"/>
        </c:dLbls>
        <c:marker val="1"/>
        <c:smooth val="0"/>
        <c:axId val="34803072"/>
        <c:axId val="34809344"/>
      </c:lineChart>
      <c:catAx>
        <c:axId val="34803072"/>
        <c:scaling>
          <c:orientation val="minMax"/>
        </c:scaling>
        <c:delete val="0"/>
        <c:axPos val="b"/>
        <c:majorTickMark val="out"/>
        <c:minorTickMark val="none"/>
        <c:tickLblPos val="nextTo"/>
        <c:crossAx val="34809344"/>
        <c:crosses val="autoZero"/>
        <c:auto val="1"/>
        <c:lblAlgn val="ctr"/>
        <c:lblOffset val="100"/>
        <c:noMultiLvlLbl val="0"/>
      </c:catAx>
      <c:valAx>
        <c:axId val="34809344"/>
        <c:scaling>
          <c:orientation val="minMax"/>
          <c:min val="30"/>
        </c:scaling>
        <c:delete val="0"/>
        <c:axPos val="l"/>
        <c:majorGridlines/>
        <c:numFmt formatCode="General" sourceLinked="1"/>
        <c:majorTickMark val="out"/>
        <c:minorTickMark val="none"/>
        <c:tickLblPos val="nextTo"/>
        <c:crossAx val="34803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8627450980392E-2"/>
          <c:y val="3.8674033149171297E-2"/>
          <c:w val="0.58076752354485095"/>
          <c:h val="0.85232044198894996"/>
        </c:manualLayout>
      </c:layout>
      <c:lineChart>
        <c:grouping val="standard"/>
        <c:varyColors val="0"/>
        <c:ser>
          <c:idx val="0"/>
          <c:order val="0"/>
          <c:tx>
            <c:strRef>
              <c:f>Sheet1!$B$1</c:f>
              <c:strCache>
                <c:ptCount val="1"/>
                <c:pt idx="0">
                  <c:v>Partial Defusion</c:v>
                </c:pt>
              </c:strCache>
            </c:strRef>
          </c:tx>
          <c:spPr>
            <a:ln>
              <a:solidFill>
                <a:schemeClr val="accent2"/>
              </a:solidFill>
            </a:ln>
          </c:spPr>
          <c:marker>
            <c:spPr>
              <a:solidFill>
                <a:schemeClr val="accent2"/>
              </a:solidFill>
              <a:ln>
                <a:solidFill>
                  <a:schemeClr val="accent2"/>
                </a:solidFill>
              </a:ln>
            </c:spPr>
          </c:marker>
          <c:cat>
            <c:strRef>
              <c:f>Sheet1!$A$2:$A$3</c:f>
              <c:strCache>
                <c:ptCount val="2"/>
                <c:pt idx="0">
                  <c:v>Pre</c:v>
                </c:pt>
                <c:pt idx="1">
                  <c:v>Post</c:v>
                </c:pt>
              </c:strCache>
            </c:strRef>
          </c:cat>
          <c:val>
            <c:numRef>
              <c:f>Sheet1!$B$2:$B$3</c:f>
              <c:numCache>
                <c:formatCode>General</c:formatCode>
                <c:ptCount val="2"/>
                <c:pt idx="0">
                  <c:v>82.11</c:v>
                </c:pt>
                <c:pt idx="1">
                  <c:v>60.81</c:v>
                </c:pt>
              </c:numCache>
            </c:numRef>
          </c:val>
          <c:smooth val="0"/>
        </c:ser>
        <c:ser>
          <c:idx val="1"/>
          <c:order val="1"/>
          <c:tx>
            <c:strRef>
              <c:f>Sheet1!$C$1</c:f>
              <c:strCache>
                <c:ptCount val="1"/>
                <c:pt idx="0">
                  <c:v>Full Defusion</c:v>
                </c:pt>
              </c:strCache>
            </c:strRef>
          </c:tx>
          <c:spPr>
            <a:ln>
              <a:solidFill>
                <a:srgbClr val="0000FF"/>
              </a:solidFill>
            </a:ln>
          </c:spPr>
          <c:marker>
            <c:spPr>
              <a:solidFill>
                <a:srgbClr val="0000FF"/>
              </a:solidFill>
              <a:ln>
                <a:solidFill>
                  <a:srgbClr val="0000FF"/>
                </a:solidFill>
              </a:ln>
            </c:spPr>
          </c:marker>
          <c:cat>
            <c:strRef>
              <c:f>Sheet1!$A$2:$A$3</c:f>
              <c:strCache>
                <c:ptCount val="2"/>
                <c:pt idx="0">
                  <c:v>Pre</c:v>
                </c:pt>
                <c:pt idx="1">
                  <c:v>Post</c:v>
                </c:pt>
              </c:strCache>
            </c:strRef>
          </c:cat>
          <c:val>
            <c:numRef>
              <c:f>Sheet1!$C$2:$C$3</c:f>
              <c:numCache>
                <c:formatCode>General</c:formatCode>
                <c:ptCount val="2"/>
                <c:pt idx="0">
                  <c:v>74.930000000000007</c:v>
                </c:pt>
                <c:pt idx="1">
                  <c:v>38.869999999999997</c:v>
                </c:pt>
              </c:numCache>
            </c:numRef>
          </c:val>
          <c:smooth val="0"/>
        </c:ser>
        <c:ser>
          <c:idx val="2"/>
          <c:order val="2"/>
          <c:tx>
            <c:strRef>
              <c:f>Sheet1!$D$1</c:f>
              <c:strCache>
                <c:ptCount val="1"/>
                <c:pt idx="0">
                  <c:v>Partial Distraction</c:v>
                </c:pt>
              </c:strCache>
            </c:strRef>
          </c:tx>
          <c:cat>
            <c:strRef>
              <c:f>Sheet1!$A$2:$A$3</c:f>
              <c:strCache>
                <c:ptCount val="2"/>
                <c:pt idx="0">
                  <c:v>Pre</c:v>
                </c:pt>
                <c:pt idx="1">
                  <c:v>Post</c:v>
                </c:pt>
              </c:strCache>
            </c:strRef>
          </c:cat>
          <c:val>
            <c:numRef>
              <c:f>Sheet1!$D$2:$D$3</c:f>
              <c:numCache>
                <c:formatCode>General</c:formatCode>
                <c:ptCount val="2"/>
                <c:pt idx="0">
                  <c:v>81</c:v>
                </c:pt>
                <c:pt idx="1">
                  <c:v>66.73</c:v>
                </c:pt>
              </c:numCache>
            </c:numRef>
          </c:val>
          <c:smooth val="0"/>
        </c:ser>
        <c:ser>
          <c:idx val="3"/>
          <c:order val="3"/>
          <c:tx>
            <c:strRef>
              <c:f>Sheet1!$E$1</c:f>
              <c:strCache>
                <c:ptCount val="1"/>
                <c:pt idx="0">
                  <c:v>Full Distraction</c:v>
                </c:pt>
              </c:strCache>
            </c:strRef>
          </c:tx>
          <c:cat>
            <c:strRef>
              <c:f>Sheet1!$A$2:$A$3</c:f>
              <c:strCache>
                <c:ptCount val="2"/>
                <c:pt idx="0">
                  <c:v>Pre</c:v>
                </c:pt>
                <c:pt idx="1">
                  <c:v>Post</c:v>
                </c:pt>
              </c:strCache>
            </c:strRef>
          </c:cat>
          <c:val>
            <c:numRef>
              <c:f>Sheet1!$E$2:$E$3</c:f>
              <c:numCache>
                <c:formatCode>General</c:formatCode>
                <c:ptCount val="2"/>
                <c:pt idx="0">
                  <c:v>78.09</c:v>
                </c:pt>
                <c:pt idx="1">
                  <c:v>63.79</c:v>
                </c:pt>
              </c:numCache>
            </c:numRef>
          </c:val>
          <c:smooth val="0"/>
        </c:ser>
        <c:ser>
          <c:idx val="4"/>
          <c:order val="4"/>
          <c:tx>
            <c:strRef>
              <c:f>Sheet1!$F$1</c:f>
              <c:strCache>
                <c:ptCount val="1"/>
                <c:pt idx="0">
                  <c:v>Control</c:v>
                </c:pt>
              </c:strCache>
            </c:strRef>
          </c:tx>
          <c:spPr>
            <a:ln>
              <a:solidFill>
                <a:schemeClr val="tx1"/>
              </a:solidFill>
            </a:ln>
          </c:spPr>
          <c:marker>
            <c:spPr>
              <a:solidFill>
                <a:schemeClr val="tx1"/>
              </a:solidFill>
              <a:ln>
                <a:solidFill>
                  <a:schemeClr val="tx1"/>
                </a:solidFill>
              </a:ln>
            </c:spPr>
          </c:marker>
          <c:cat>
            <c:strRef>
              <c:f>Sheet1!$A$2:$A$3</c:f>
              <c:strCache>
                <c:ptCount val="2"/>
                <c:pt idx="0">
                  <c:v>Pre</c:v>
                </c:pt>
                <c:pt idx="1">
                  <c:v>Post</c:v>
                </c:pt>
              </c:strCache>
            </c:strRef>
          </c:cat>
          <c:val>
            <c:numRef>
              <c:f>Sheet1!$F$2:$F$3</c:f>
              <c:numCache>
                <c:formatCode>General</c:formatCode>
                <c:ptCount val="2"/>
                <c:pt idx="0">
                  <c:v>77.94</c:v>
                </c:pt>
                <c:pt idx="1">
                  <c:v>68.94</c:v>
                </c:pt>
              </c:numCache>
            </c:numRef>
          </c:val>
          <c:smooth val="0"/>
        </c:ser>
        <c:dLbls>
          <c:showLegendKey val="0"/>
          <c:showVal val="0"/>
          <c:showCatName val="0"/>
          <c:showSerName val="0"/>
          <c:showPercent val="0"/>
          <c:showBubbleSize val="0"/>
        </c:dLbls>
        <c:marker val="1"/>
        <c:smooth val="0"/>
        <c:axId val="34839936"/>
        <c:axId val="34842112"/>
      </c:lineChart>
      <c:catAx>
        <c:axId val="34839936"/>
        <c:scaling>
          <c:orientation val="minMax"/>
        </c:scaling>
        <c:delete val="0"/>
        <c:axPos val="b"/>
        <c:majorTickMark val="out"/>
        <c:minorTickMark val="none"/>
        <c:tickLblPos val="nextTo"/>
        <c:crossAx val="34842112"/>
        <c:crosses val="autoZero"/>
        <c:auto val="1"/>
        <c:lblAlgn val="ctr"/>
        <c:lblOffset val="100"/>
        <c:noMultiLvlLbl val="0"/>
      </c:catAx>
      <c:valAx>
        <c:axId val="34842112"/>
        <c:scaling>
          <c:orientation val="minMax"/>
          <c:min val="30"/>
        </c:scaling>
        <c:delete val="1"/>
        <c:axPos val="l"/>
        <c:majorGridlines/>
        <c:numFmt formatCode="General" sourceLinked="1"/>
        <c:majorTickMark val="out"/>
        <c:minorTickMark val="none"/>
        <c:tickLblPos val="nextTo"/>
        <c:crossAx val="34839936"/>
        <c:crosses val="autoZero"/>
        <c:crossBetween val="between"/>
      </c:valAx>
    </c:plotArea>
    <c:legend>
      <c:legendPos val="r"/>
      <c:layout>
        <c:manualLayout>
          <c:xMode val="edge"/>
          <c:yMode val="edge"/>
          <c:x val="0.67637023313262301"/>
          <c:y val="0.16990364118849799"/>
          <c:w val="0.30402192373012199"/>
          <c:h val="0.6601927176230040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Verbal Repetition (defusion)</c:v>
                </c:pt>
              </c:strCache>
            </c:strRef>
          </c:tx>
          <c:spPr>
            <a:ln>
              <a:solidFill>
                <a:srgbClr val="0000FF"/>
              </a:solidFill>
            </a:ln>
          </c:spPr>
          <c:marker>
            <c:spPr>
              <a:solidFill>
                <a:srgbClr val="0000FF"/>
              </a:solidFill>
              <a:ln>
                <a:solidFill>
                  <a:srgbClr val="0000FF"/>
                </a:solidFill>
              </a:ln>
            </c:spPr>
          </c:marker>
          <c:cat>
            <c:strRef>
              <c:f>Sheet1!$A$2:$A$5</c:f>
              <c:strCache>
                <c:ptCount val="4"/>
                <c:pt idx="0">
                  <c:v>Baseline</c:v>
                </c:pt>
                <c:pt idx="1">
                  <c:v>Pre-intervention</c:v>
                </c:pt>
                <c:pt idx="2">
                  <c:v>Post-intervention</c:v>
                </c:pt>
                <c:pt idx="3">
                  <c:v>Follow-up</c:v>
                </c:pt>
              </c:strCache>
            </c:strRef>
          </c:cat>
          <c:val>
            <c:numRef>
              <c:f>Sheet1!$B$2:$B$5</c:f>
              <c:numCache>
                <c:formatCode>General</c:formatCode>
                <c:ptCount val="4"/>
                <c:pt idx="0">
                  <c:v>62.76</c:v>
                </c:pt>
                <c:pt idx="1">
                  <c:v>66.540000000000006</c:v>
                </c:pt>
                <c:pt idx="2">
                  <c:v>50.48</c:v>
                </c:pt>
                <c:pt idx="3">
                  <c:v>55.51</c:v>
                </c:pt>
              </c:numCache>
            </c:numRef>
          </c:val>
          <c:smooth val="0"/>
        </c:ser>
        <c:ser>
          <c:idx val="1"/>
          <c:order val="1"/>
          <c:tx>
            <c:strRef>
              <c:f>Sheet1!$C$1</c:f>
              <c:strCache>
                <c:ptCount val="1"/>
                <c:pt idx="0">
                  <c:v>Imaginal Exposure</c:v>
                </c:pt>
              </c:strCache>
            </c:strRef>
          </c:tx>
          <c:spPr>
            <a:ln>
              <a:solidFill>
                <a:srgbClr val="008000"/>
              </a:solidFill>
            </a:ln>
          </c:spPr>
          <c:marker>
            <c:spPr>
              <a:solidFill>
                <a:srgbClr val="008000"/>
              </a:solidFill>
              <a:ln>
                <a:solidFill>
                  <a:srgbClr val="008000"/>
                </a:solidFill>
              </a:ln>
            </c:spPr>
          </c:marker>
          <c:cat>
            <c:strRef>
              <c:f>Sheet1!$A$2:$A$5</c:f>
              <c:strCache>
                <c:ptCount val="4"/>
                <c:pt idx="0">
                  <c:v>Baseline</c:v>
                </c:pt>
                <c:pt idx="1">
                  <c:v>Pre-intervention</c:v>
                </c:pt>
                <c:pt idx="2">
                  <c:v>Post-intervention</c:v>
                </c:pt>
                <c:pt idx="3">
                  <c:v>Follow-up</c:v>
                </c:pt>
              </c:strCache>
            </c:strRef>
          </c:cat>
          <c:val>
            <c:numRef>
              <c:f>Sheet1!$C$2:$C$5</c:f>
              <c:numCache>
                <c:formatCode>General</c:formatCode>
                <c:ptCount val="4"/>
                <c:pt idx="0">
                  <c:v>68.59</c:v>
                </c:pt>
                <c:pt idx="1">
                  <c:v>71.39</c:v>
                </c:pt>
                <c:pt idx="2">
                  <c:v>69.41</c:v>
                </c:pt>
                <c:pt idx="3">
                  <c:v>61.87</c:v>
                </c:pt>
              </c:numCache>
            </c:numRef>
          </c:val>
          <c:smooth val="0"/>
        </c:ser>
        <c:ser>
          <c:idx val="2"/>
          <c:order val="2"/>
          <c:tx>
            <c:strRef>
              <c:f>Sheet1!$D$1</c:f>
              <c:strCache>
                <c:ptCount val="1"/>
                <c:pt idx="0">
                  <c:v>Control</c:v>
                </c:pt>
              </c:strCache>
            </c:strRef>
          </c:tx>
          <c:spPr>
            <a:ln>
              <a:solidFill>
                <a:sysClr val="windowText" lastClr="000000"/>
              </a:solidFill>
            </a:ln>
          </c:spPr>
          <c:marker>
            <c:spPr>
              <a:solidFill>
                <a:sysClr val="windowText" lastClr="000000"/>
              </a:solidFill>
              <a:ln>
                <a:solidFill>
                  <a:sysClr val="windowText" lastClr="000000"/>
                </a:solidFill>
              </a:ln>
            </c:spPr>
          </c:marker>
          <c:cat>
            <c:strRef>
              <c:f>Sheet1!$A$2:$A$5</c:f>
              <c:strCache>
                <c:ptCount val="4"/>
                <c:pt idx="0">
                  <c:v>Baseline</c:v>
                </c:pt>
                <c:pt idx="1">
                  <c:v>Pre-intervention</c:v>
                </c:pt>
                <c:pt idx="2">
                  <c:v>Post-intervention</c:v>
                </c:pt>
                <c:pt idx="3">
                  <c:v>Follow-up</c:v>
                </c:pt>
              </c:strCache>
            </c:strRef>
          </c:cat>
          <c:val>
            <c:numRef>
              <c:f>Sheet1!$D$2:$D$5</c:f>
              <c:numCache>
                <c:formatCode>General</c:formatCode>
                <c:ptCount val="4"/>
                <c:pt idx="0">
                  <c:v>67.349999999999994</c:v>
                </c:pt>
                <c:pt idx="1">
                  <c:v>70.11</c:v>
                </c:pt>
                <c:pt idx="2">
                  <c:v>67.75</c:v>
                </c:pt>
                <c:pt idx="3">
                  <c:v>67.69</c:v>
                </c:pt>
              </c:numCache>
            </c:numRef>
          </c:val>
          <c:smooth val="0"/>
        </c:ser>
        <c:dLbls>
          <c:showLegendKey val="0"/>
          <c:showVal val="0"/>
          <c:showCatName val="0"/>
          <c:showSerName val="0"/>
          <c:showPercent val="0"/>
          <c:showBubbleSize val="0"/>
        </c:dLbls>
        <c:marker val="1"/>
        <c:smooth val="0"/>
        <c:axId val="34894976"/>
        <c:axId val="34896896"/>
      </c:lineChart>
      <c:catAx>
        <c:axId val="34894976"/>
        <c:scaling>
          <c:orientation val="minMax"/>
        </c:scaling>
        <c:delete val="0"/>
        <c:axPos val="b"/>
        <c:majorTickMark val="out"/>
        <c:minorTickMark val="none"/>
        <c:tickLblPos val="nextTo"/>
        <c:crossAx val="34896896"/>
        <c:crosses val="autoZero"/>
        <c:auto val="1"/>
        <c:lblAlgn val="ctr"/>
        <c:lblOffset val="100"/>
        <c:noMultiLvlLbl val="0"/>
      </c:catAx>
      <c:valAx>
        <c:axId val="34896896"/>
        <c:scaling>
          <c:orientation val="minMax"/>
          <c:min val="40"/>
        </c:scaling>
        <c:delete val="0"/>
        <c:axPos val="l"/>
        <c:majorGridlines/>
        <c:numFmt formatCode="General" sourceLinked="1"/>
        <c:majorTickMark val="out"/>
        <c:minorTickMark val="none"/>
        <c:tickLblPos val="nextTo"/>
        <c:crossAx val="348949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Verbal Repetition (defusion)</c:v>
                </c:pt>
              </c:strCache>
            </c:strRef>
          </c:tx>
          <c:spPr>
            <a:ln>
              <a:solidFill>
                <a:srgbClr val="0000FF"/>
              </a:solidFill>
            </a:ln>
          </c:spPr>
          <c:marker>
            <c:spPr>
              <a:solidFill>
                <a:srgbClr val="0000FF"/>
              </a:solidFill>
              <a:ln>
                <a:solidFill>
                  <a:srgbClr val="0000FF"/>
                </a:solidFill>
              </a:ln>
            </c:spPr>
          </c:marker>
          <c:cat>
            <c:strRef>
              <c:f>Sheet1!$A$2:$A$5</c:f>
              <c:strCache>
                <c:ptCount val="4"/>
                <c:pt idx="0">
                  <c:v>Baseline</c:v>
                </c:pt>
                <c:pt idx="1">
                  <c:v>Pre-intervention</c:v>
                </c:pt>
                <c:pt idx="2">
                  <c:v>Post-intervention</c:v>
                </c:pt>
                <c:pt idx="3">
                  <c:v>Follow-up</c:v>
                </c:pt>
              </c:strCache>
            </c:strRef>
          </c:cat>
          <c:val>
            <c:numRef>
              <c:f>Sheet1!$B$2:$B$5</c:f>
              <c:numCache>
                <c:formatCode>General</c:formatCode>
                <c:ptCount val="4"/>
                <c:pt idx="0">
                  <c:v>58.15</c:v>
                </c:pt>
                <c:pt idx="1">
                  <c:v>61.05</c:v>
                </c:pt>
                <c:pt idx="2">
                  <c:v>44.87</c:v>
                </c:pt>
                <c:pt idx="3">
                  <c:v>42.54</c:v>
                </c:pt>
              </c:numCache>
            </c:numRef>
          </c:val>
          <c:smooth val="0"/>
        </c:ser>
        <c:ser>
          <c:idx val="1"/>
          <c:order val="1"/>
          <c:tx>
            <c:strRef>
              <c:f>Sheet1!$C$1</c:f>
              <c:strCache>
                <c:ptCount val="1"/>
                <c:pt idx="0">
                  <c:v>Imaginal Exposure</c:v>
                </c:pt>
              </c:strCache>
            </c:strRef>
          </c:tx>
          <c:spPr>
            <a:ln>
              <a:solidFill>
                <a:srgbClr val="008000"/>
              </a:solidFill>
            </a:ln>
          </c:spPr>
          <c:marker>
            <c:spPr>
              <a:solidFill>
                <a:srgbClr val="008000"/>
              </a:solidFill>
              <a:ln>
                <a:solidFill>
                  <a:srgbClr val="008000"/>
                </a:solidFill>
              </a:ln>
            </c:spPr>
          </c:marker>
          <c:cat>
            <c:strRef>
              <c:f>Sheet1!$A$2:$A$5</c:f>
              <c:strCache>
                <c:ptCount val="4"/>
                <c:pt idx="0">
                  <c:v>Baseline</c:v>
                </c:pt>
                <c:pt idx="1">
                  <c:v>Pre-intervention</c:v>
                </c:pt>
                <c:pt idx="2">
                  <c:v>Post-intervention</c:v>
                </c:pt>
                <c:pt idx="3">
                  <c:v>Follow-up</c:v>
                </c:pt>
              </c:strCache>
            </c:strRef>
          </c:cat>
          <c:val>
            <c:numRef>
              <c:f>Sheet1!$C$2:$C$5</c:f>
              <c:numCache>
                <c:formatCode>General</c:formatCode>
                <c:ptCount val="4"/>
                <c:pt idx="0">
                  <c:v>62.93</c:v>
                </c:pt>
                <c:pt idx="1">
                  <c:v>65.569999999999993</c:v>
                </c:pt>
                <c:pt idx="2">
                  <c:v>59.25</c:v>
                </c:pt>
                <c:pt idx="3">
                  <c:v>53.82</c:v>
                </c:pt>
              </c:numCache>
            </c:numRef>
          </c:val>
          <c:smooth val="0"/>
        </c:ser>
        <c:ser>
          <c:idx val="2"/>
          <c:order val="2"/>
          <c:tx>
            <c:strRef>
              <c:f>Sheet1!$D$1</c:f>
              <c:strCache>
                <c:ptCount val="1"/>
                <c:pt idx="0">
                  <c:v>Control</c:v>
                </c:pt>
              </c:strCache>
            </c:strRef>
          </c:tx>
          <c:spPr>
            <a:ln>
              <a:solidFill>
                <a:schemeClr val="tx1"/>
              </a:solidFill>
            </a:ln>
          </c:spPr>
          <c:marker>
            <c:spPr>
              <a:solidFill>
                <a:schemeClr val="tx1"/>
              </a:solidFill>
              <a:ln>
                <a:solidFill>
                  <a:schemeClr val="tx1"/>
                </a:solidFill>
              </a:ln>
            </c:spPr>
          </c:marker>
          <c:cat>
            <c:strRef>
              <c:f>Sheet1!$A$2:$A$5</c:f>
              <c:strCache>
                <c:ptCount val="4"/>
                <c:pt idx="0">
                  <c:v>Baseline</c:v>
                </c:pt>
                <c:pt idx="1">
                  <c:v>Pre-intervention</c:v>
                </c:pt>
                <c:pt idx="2">
                  <c:v>Post-intervention</c:v>
                </c:pt>
                <c:pt idx="3">
                  <c:v>Follow-up</c:v>
                </c:pt>
              </c:strCache>
            </c:strRef>
          </c:cat>
          <c:val>
            <c:numRef>
              <c:f>Sheet1!$D$2:$D$5</c:f>
              <c:numCache>
                <c:formatCode>General</c:formatCode>
                <c:ptCount val="4"/>
                <c:pt idx="0">
                  <c:v>58.65</c:v>
                </c:pt>
                <c:pt idx="1">
                  <c:v>59.28</c:v>
                </c:pt>
                <c:pt idx="2">
                  <c:v>58.03</c:v>
                </c:pt>
                <c:pt idx="3">
                  <c:v>60.65</c:v>
                </c:pt>
              </c:numCache>
            </c:numRef>
          </c:val>
          <c:smooth val="0"/>
        </c:ser>
        <c:dLbls>
          <c:showLegendKey val="0"/>
          <c:showVal val="0"/>
          <c:showCatName val="0"/>
          <c:showSerName val="0"/>
          <c:showPercent val="0"/>
          <c:showBubbleSize val="0"/>
        </c:dLbls>
        <c:marker val="1"/>
        <c:smooth val="0"/>
        <c:axId val="34954624"/>
        <c:axId val="34956800"/>
      </c:lineChart>
      <c:catAx>
        <c:axId val="34954624"/>
        <c:scaling>
          <c:orientation val="minMax"/>
        </c:scaling>
        <c:delete val="0"/>
        <c:axPos val="b"/>
        <c:majorTickMark val="out"/>
        <c:minorTickMark val="none"/>
        <c:tickLblPos val="nextTo"/>
        <c:crossAx val="34956800"/>
        <c:crosses val="autoZero"/>
        <c:auto val="1"/>
        <c:lblAlgn val="ctr"/>
        <c:lblOffset val="100"/>
        <c:noMultiLvlLbl val="0"/>
      </c:catAx>
      <c:valAx>
        <c:axId val="34956800"/>
        <c:scaling>
          <c:orientation val="minMax"/>
          <c:max val="75"/>
          <c:min val="40"/>
        </c:scaling>
        <c:delete val="1"/>
        <c:axPos val="l"/>
        <c:majorGridlines/>
        <c:numFmt formatCode="General" sourceLinked="1"/>
        <c:majorTickMark val="out"/>
        <c:minorTickMark val="none"/>
        <c:tickLblPos val="nextTo"/>
        <c:crossAx val="34954624"/>
        <c:crosses val="autoZero"/>
        <c:crossBetween val="between"/>
      </c:valAx>
    </c:plotArea>
    <c:legend>
      <c:legendPos val="r"/>
      <c:layout>
        <c:manualLayout>
          <c:xMode val="edge"/>
          <c:yMode val="edge"/>
          <c:x val="0.66965141913224902"/>
          <c:y val="3.9455912476527098E-2"/>
          <c:w val="0.31507073773354699"/>
          <c:h val="0.57313990414857596"/>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755E5-223E-984A-9E96-037681CF324B}" type="datetimeFigureOut">
              <a:rPr lang="en-US" smtClean="0"/>
              <a:t>6/25/2014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CBF66-12EE-284A-A965-40D449100A65}" type="slidenum">
              <a:rPr lang="en-US" smtClean="0"/>
              <a:t>‹#›</a:t>
            </a:fld>
            <a:endParaRPr lang="en-US"/>
          </a:p>
        </p:txBody>
      </p:sp>
    </p:spTree>
    <p:extLst>
      <p:ext uri="{BB962C8B-B14F-4D97-AF65-F5344CB8AC3E}">
        <p14:creationId xmlns:p14="http://schemas.microsoft.com/office/powerpoint/2010/main" val="27941834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what it is like to</a:t>
            </a:r>
            <a:r>
              <a:rPr lang="en-US" baseline="0" dirty="0" smtClean="0"/>
              <a:t> live under the gun – under pressure and intimidation provided by my own mind.</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4</a:t>
            </a:fld>
            <a:endParaRPr lang="en-US"/>
          </a:p>
        </p:txBody>
      </p:sp>
    </p:spTree>
    <p:extLst>
      <p:ext uri="{BB962C8B-B14F-4D97-AF65-F5344CB8AC3E}">
        <p14:creationId xmlns:p14="http://schemas.microsoft.com/office/powerpoint/2010/main" val="115045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empirically based conclusion #2: </a:t>
            </a:r>
            <a:r>
              <a:rPr lang="en-US" dirty="0" err="1" smtClean="0"/>
              <a:t>wrt</a:t>
            </a:r>
            <a:r>
              <a:rPr lang="en-US" dirty="0" smtClean="0"/>
              <a:t> works</a:t>
            </a:r>
            <a:r>
              <a:rPr lang="en-US" baseline="0" dirty="0" smtClean="0"/>
              <a:t> better than distraction and suppression</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21</a:t>
            </a:fld>
            <a:endParaRPr lang="en-US"/>
          </a:p>
        </p:txBody>
      </p:sp>
    </p:spTree>
    <p:extLst>
      <p:ext uri="{BB962C8B-B14F-4D97-AF65-F5344CB8AC3E}">
        <p14:creationId xmlns:p14="http://schemas.microsoft.com/office/powerpoint/2010/main" val="3149546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partial </a:t>
            </a:r>
            <a:r>
              <a:rPr lang="en-US" dirty="0" err="1" smtClean="0"/>
              <a:t>defusion</a:t>
            </a:r>
            <a:r>
              <a:rPr lang="en-US" dirty="0" smtClean="0"/>
              <a:t> = rationale + generic example</a:t>
            </a:r>
          </a:p>
          <a:p>
            <a:r>
              <a:rPr lang="en-US" dirty="0" smtClean="0"/>
              <a:t>full </a:t>
            </a:r>
            <a:r>
              <a:rPr lang="en-US" dirty="0" err="1" smtClean="0"/>
              <a:t>defusion</a:t>
            </a:r>
            <a:r>
              <a:rPr lang="en-US" dirty="0" smtClean="0"/>
              <a:t> = rationale + generic example + personally relevant</a:t>
            </a:r>
            <a:r>
              <a:rPr lang="en-US" baseline="0" dirty="0" smtClean="0"/>
              <a:t> example</a:t>
            </a:r>
          </a:p>
          <a:p>
            <a:r>
              <a:rPr lang="en-US" dirty="0" smtClean="0"/>
              <a:t>empirically based conclusion #3: ideographic</a:t>
            </a:r>
            <a:r>
              <a:rPr lang="en-US" baseline="0" dirty="0" smtClean="0"/>
              <a:t> </a:t>
            </a:r>
            <a:r>
              <a:rPr lang="en-US" baseline="0" dirty="0" err="1" smtClean="0"/>
              <a:t>defusion</a:t>
            </a:r>
            <a:r>
              <a:rPr lang="en-US" baseline="0" dirty="0" smtClean="0"/>
              <a:t> works better than nomothetic</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23</a:t>
            </a:fld>
            <a:endParaRPr lang="en-US"/>
          </a:p>
        </p:txBody>
      </p:sp>
    </p:spTree>
    <p:extLst>
      <p:ext uri="{BB962C8B-B14F-4D97-AF65-F5344CB8AC3E}">
        <p14:creationId xmlns:p14="http://schemas.microsoft.com/office/powerpoint/2010/main" val="1602119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reported high contamination fear</a:t>
            </a:r>
          </a:p>
          <a:p>
            <a:r>
              <a:rPr lang="en-US" dirty="0" smtClean="0"/>
              <a:t>study 1 was a small dose</a:t>
            </a:r>
            <a:r>
              <a:rPr lang="en-US" baseline="0" dirty="0" smtClean="0"/>
              <a:t> intervention and was not statistically significant at </a:t>
            </a:r>
            <a:r>
              <a:rPr lang="en-US" baseline="0" dirty="0" err="1" smtClean="0"/>
              <a:t>followup</a:t>
            </a:r>
            <a:endParaRPr lang="en-US" baseline="0" dirty="0" smtClean="0"/>
          </a:p>
          <a:p>
            <a:r>
              <a:rPr lang="en-US" baseline="0" dirty="0" smtClean="0"/>
              <a:t>study 2 was a larger intervention dose and was significantly at </a:t>
            </a:r>
            <a:r>
              <a:rPr lang="en-US" baseline="0" dirty="0" err="1" smtClean="0"/>
              <a:t>followup</a:t>
            </a:r>
            <a:endParaRPr lang="en-US" dirty="0" smtClean="0"/>
          </a:p>
          <a:p>
            <a:r>
              <a:rPr lang="en-US" dirty="0" smtClean="0"/>
              <a:t>empirically based conclusion #4: </a:t>
            </a:r>
            <a:r>
              <a:rPr lang="en-US" dirty="0" err="1" smtClean="0"/>
              <a:t>wrt</a:t>
            </a:r>
            <a:r>
              <a:rPr lang="en-US" dirty="0" smtClean="0"/>
              <a:t> words better when provided in larger doses and better than a common</a:t>
            </a:r>
            <a:r>
              <a:rPr lang="en-US" baseline="0" dirty="0" smtClean="0"/>
              <a:t> </a:t>
            </a:r>
            <a:r>
              <a:rPr lang="en-US" dirty="0" smtClean="0"/>
              <a:t>behavioral technique of known efficacy</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24</a:t>
            </a:fld>
            <a:endParaRPr lang="en-US"/>
          </a:p>
        </p:txBody>
      </p:sp>
    </p:spTree>
    <p:extLst>
      <p:ext uri="{BB962C8B-B14F-4D97-AF65-F5344CB8AC3E}">
        <p14:creationId xmlns:p14="http://schemas.microsoft.com/office/powerpoint/2010/main" val="3275475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Defusion</a:t>
            </a:r>
            <a:r>
              <a:rPr lang="en-US" dirty="0" smtClean="0"/>
              <a:t> and acceptance; similar in that they disrupt contingencies between private events and behavior; different in their focus – words with </a:t>
            </a:r>
            <a:r>
              <a:rPr lang="en-US" dirty="0" err="1" smtClean="0"/>
              <a:t>defusion</a:t>
            </a:r>
            <a:r>
              <a:rPr lang="en-US" dirty="0" smtClean="0"/>
              <a:t>, emotions with acceptance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Defusion</a:t>
            </a:r>
            <a:r>
              <a:rPr lang="en-US" dirty="0" smtClean="0"/>
              <a:t> and self-as-process; similar in that they promote awareness</a:t>
            </a:r>
            <a:r>
              <a:rPr lang="en-US" baseline="0" dirty="0" smtClean="0"/>
              <a:t> that is detached from history</a:t>
            </a:r>
            <a:r>
              <a:rPr lang="en-US" dirty="0" smtClean="0"/>
              <a:t>; different in their focus – words with </a:t>
            </a:r>
            <a:r>
              <a:rPr lang="en-US" dirty="0" err="1" smtClean="0"/>
              <a:t>defusion</a:t>
            </a:r>
            <a:r>
              <a:rPr lang="en-US" dirty="0" smtClean="0"/>
              <a:t>, self-awareness with self-as-process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Defusion</a:t>
            </a:r>
            <a:r>
              <a:rPr lang="en-US" dirty="0" smtClean="0"/>
              <a:t> and self-as-context; similar in that they promote a detachment from verbal content; different in their focus – words with </a:t>
            </a:r>
            <a:r>
              <a:rPr lang="en-US" dirty="0" err="1" smtClean="0"/>
              <a:t>defusion</a:t>
            </a:r>
            <a:r>
              <a:rPr lang="en-US" dirty="0" smtClean="0"/>
              <a:t>, self-awareness with self-as-context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Defusion</a:t>
            </a:r>
            <a:r>
              <a:rPr lang="en-US" dirty="0" smtClean="0"/>
              <a:t> and acceptance; similar in that they disrupt contingencies between private events and behavior; different in their focus – words with </a:t>
            </a:r>
            <a:r>
              <a:rPr lang="en-US" dirty="0" err="1" smtClean="0"/>
              <a:t>defusion</a:t>
            </a:r>
            <a:r>
              <a:rPr lang="en-US" dirty="0" smtClean="0"/>
              <a:t>, emotions with acceptance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Defusion</a:t>
            </a:r>
            <a:r>
              <a:rPr lang="en-US" dirty="0" smtClean="0"/>
              <a:t> and values; similar in that they promote</a:t>
            </a:r>
            <a:r>
              <a:rPr lang="en-US" baseline="0" dirty="0" smtClean="0"/>
              <a:t> appetitive influence and disrupt aversive influence</a:t>
            </a:r>
            <a:r>
              <a:rPr lang="en-US" dirty="0" smtClean="0"/>
              <a:t>; different in their focus – diminishing verbal influence with </a:t>
            </a:r>
            <a:r>
              <a:rPr lang="en-US" dirty="0" err="1" smtClean="0"/>
              <a:t>defusion</a:t>
            </a:r>
            <a:r>
              <a:rPr lang="en-US" dirty="0" smtClean="0"/>
              <a:t>, enhancing verbal influence with values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Defusion</a:t>
            </a:r>
            <a:r>
              <a:rPr lang="en-US" dirty="0" smtClean="0"/>
              <a:t> and committed action; similar in that they both involve engagement in respect to cognitive content; different in their focus – less verbal governance with </a:t>
            </a:r>
            <a:r>
              <a:rPr lang="en-US" dirty="0" err="1" smtClean="0"/>
              <a:t>defusion</a:t>
            </a:r>
            <a:r>
              <a:rPr lang="en-US" dirty="0" smtClean="0"/>
              <a:t>, more verbal governance</a:t>
            </a:r>
            <a:r>
              <a:rPr lang="en-US" baseline="0" dirty="0" smtClean="0"/>
              <a:t> with </a:t>
            </a:r>
            <a:r>
              <a:rPr lang="en-US" dirty="0" smtClean="0"/>
              <a:t>committed action</a:t>
            </a:r>
          </a:p>
          <a:p>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33</a:t>
            </a:fld>
            <a:endParaRPr lang="en-US"/>
          </a:p>
        </p:txBody>
      </p:sp>
    </p:spTree>
    <p:extLst>
      <p:ext uri="{BB962C8B-B14F-4D97-AF65-F5344CB8AC3E}">
        <p14:creationId xmlns:p14="http://schemas.microsoft.com/office/powerpoint/2010/main" val="3280373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doing this, you are likely to be influencing the ability of the words to influence behavior based on their semantic functions</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44</a:t>
            </a:fld>
            <a:endParaRPr lang="en-US"/>
          </a:p>
        </p:txBody>
      </p:sp>
    </p:spTree>
    <p:extLst>
      <p:ext uri="{BB962C8B-B14F-4D97-AF65-F5344CB8AC3E}">
        <p14:creationId xmlns:p14="http://schemas.microsoft.com/office/powerpoint/2010/main" val="4265645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find it useful to explain fusion first,</a:t>
            </a:r>
            <a:r>
              <a:rPr lang="en-US" baseline="0" dirty="0" smtClean="0"/>
              <a:t> then explain </a:t>
            </a:r>
            <a:r>
              <a:rPr lang="en-US" baseline="0" dirty="0" err="1" smtClean="0"/>
              <a:t>defusion</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48</a:t>
            </a:fld>
            <a:endParaRPr lang="en-US"/>
          </a:p>
        </p:txBody>
      </p:sp>
    </p:spTree>
    <p:extLst>
      <p:ext uri="{BB962C8B-B14F-4D97-AF65-F5344CB8AC3E}">
        <p14:creationId xmlns:p14="http://schemas.microsoft.com/office/powerpoint/2010/main" val="2967078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into groups of 3</a:t>
            </a:r>
          </a:p>
          <a:p>
            <a:r>
              <a:rPr lang="en-US" dirty="0" smtClean="0"/>
              <a:t>write one self-relevant</a:t>
            </a:r>
            <a:r>
              <a:rPr lang="en-US" baseline="0" dirty="0" smtClean="0"/>
              <a:t> word on a card</a:t>
            </a:r>
          </a:p>
          <a:p>
            <a:r>
              <a:rPr lang="en-US" baseline="0" dirty="0" smtClean="0"/>
              <a:t>sit facing each other and display your card to the other 2 people</a:t>
            </a:r>
          </a:p>
          <a:p>
            <a:r>
              <a:rPr lang="en-US" baseline="0" dirty="0" smtClean="0"/>
              <a:t>observe the cards, observe your partners, and observe your own reactions to the experience as it unfolds</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62</a:t>
            </a:fld>
            <a:endParaRPr lang="en-US"/>
          </a:p>
        </p:txBody>
      </p:sp>
    </p:spTree>
    <p:extLst>
      <p:ext uri="{BB962C8B-B14F-4D97-AF65-F5344CB8AC3E}">
        <p14:creationId xmlns:p14="http://schemas.microsoft.com/office/powerpoint/2010/main" val="353596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into groups of 3</a:t>
            </a:r>
          </a:p>
          <a:p>
            <a:r>
              <a:rPr lang="en-US" dirty="0" smtClean="0"/>
              <a:t>write one self-relevant</a:t>
            </a:r>
            <a:r>
              <a:rPr lang="en-US" baseline="0" dirty="0" smtClean="0"/>
              <a:t> word on a card</a:t>
            </a:r>
          </a:p>
          <a:p>
            <a:r>
              <a:rPr lang="en-US" baseline="0" dirty="0" smtClean="0"/>
              <a:t>sit facing each other and display your card to the other 2 people</a:t>
            </a:r>
          </a:p>
          <a:p>
            <a:r>
              <a:rPr lang="en-US" baseline="0" dirty="0" smtClean="0"/>
              <a:t>observe the cards, observe your partners, and observe your own reactions to the experience as it unfolds</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64</a:t>
            </a:fld>
            <a:endParaRPr lang="en-US"/>
          </a:p>
        </p:txBody>
      </p:sp>
    </p:spTree>
    <p:extLst>
      <p:ext uri="{BB962C8B-B14F-4D97-AF65-F5344CB8AC3E}">
        <p14:creationId xmlns:p14="http://schemas.microsoft.com/office/powerpoint/2010/main" val="35359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66</a:t>
            </a:fld>
            <a:endParaRPr lang="en-US"/>
          </a:p>
        </p:txBody>
      </p:sp>
    </p:spTree>
    <p:extLst>
      <p:ext uri="{BB962C8B-B14F-4D97-AF65-F5344CB8AC3E}">
        <p14:creationId xmlns:p14="http://schemas.microsoft.com/office/powerpoint/2010/main" val="1977758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a:t>
            </a:r>
            <a:r>
              <a:rPr lang="en-US" baseline="0" dirty="0" smtClean="0"/>
              <a:t> come up with a creative way to write a label on their sticker</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67</a:t>
            </a:fld>
            <a:endParaRPr lang="en-US"/>
          </a:p>
        </p:txBody>
      </p:sp>
    </p:spTree>
    <p:extLst>
      <p:ext uri="{BB962C8B-B14F-4D97-AF65-F5344CB8AC3E}">
        <p14:creationId xmlns:p14="http://schemas.microsoft.com/office/powerpoint/2010/main" val="35359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attempting</a:t>
            </a:r>
            <a:r>
              <a:rPr lang="en-US" baseline="0" dirty="0" smtClean="0"/>
              <a:t> to increase verbal governance of your behavior</a:t>
            </a:r>
          </a:p>
          <a:p>
            <a:r>
              <a:rPr lang="en-US" dirty="0" smtClean="0"/>
              <a:t>I am attempting to augment your behavior</a:t>
            </a:r>
          </a:p>
          <a:p>
            <a:r>
              <a:rPr lang="en-US" dirty="0" smtClean="0"/>
              <a:t>But</a:t>
            </a:r>
            <a:r>
              <a:rPr lang="en-US" baseline="0" dirty="0" smtClean="0"/>
              <a:t> humans frequently are augmented for unworkable motives, via dysfunctional behaviors, for unfulfilling outcomes</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7</a:t>
            </a:fld>
            <a:endParaRPr lang="en-US"/>
          </a:p>
        </p:txBody>
      </p:sp>
    </p:spTree>
    <p:extLst>
      <p:ext uri="{BB962C8B-B14F-4D97-AF65-F5344CB8AC3E}">
        <p14:creationId xmlns:p14="http://schemas.microsoft.com/office/powerpoint/2010/main" val="169531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constant interplay between embracing and letting go of the influence of words</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8</a:t>
            </a:fld>
            <a:endParaRPr lang="en-US"/>
          </a:p>
        </p:txBody>
      </p:sp>
    </p:spTree>
    <p:extLst>
      <p:ext uri="{BB962C8B-B14F-4D97-AF65-F5344CB8AC3E}">
        <p14:creationId xmlns:p14="http://schemas.microsoft.com/office/powerpoint/2010/main" val="264121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people write down at least 3 words that are painful and/or debilitating</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9</a:t>
            </a:fld>
            <a:endParaRPr lang="en-US"/>
          </a:p>
        </p:txBody>
      </p:sp>
    </p:spTree>
    <p:extLst>
      <p:ext uri="{BB962C8B-B14F-4D97-AF65-F5344CB8AC3E}">
        <p14:creationId xmlns:p14="http://schemas.microsoft.com/office/powerpoint/2010/main" val="121137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knowing is overrated.</a:t>
            </a:r>
          </a:p>
          <a:p>
            <a:r>
              <a:rPr lang="en-US" dirty="0" smtClean="0"/>
              <a:t>I want to</a:t>
            </a:r>
            <a:r>
              <a:rPr lang="en-US" baseline="0" dirty="0" smtClean="0"/>
              <a:t> be able to</a:t>
            </a:r>
            <a:r>
              <a:rPr lang="en-US" dirty="0" smtClean="0"/>
              <a:t> live life more in response to what</a:t>
            </a:r>
            <a:r>
              <a:rPr lang="en-US" baseline="0" dirty="0" smtClean="0"/>
              <a:t> is actually happening and is actually possible, and less in response to the rules that my mind says I am supposed to live by.</a:t>
            </a:r>
          </a:p>
          <a:p>
            <a:r>
              <a:rPr lang="en-US" baseline="0" dirty="0" smtClean="0"/>
              <a:t>My hope in this workshop is that you will be willing to put knowing aside, and to let yourself not know and to let yourself abstain from trying to know</a:t>
            </a:r>
          </a:p>
          <a:p>
            <a:r>
              <a:rPr lang="en-US" baseline="0" dirty="0" smtClean="0"/>
              <a:t>And instead just be on an odd pilgrimage with me today</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10</a:t>
            </a:fld>
            <a:endParaRPr lang="en-US"/>
          </a:p>
        </p:txBody>
      </p:sp>
    </p:spTree>
    <p:extLst>
      <p:ext uri="{BB962C8B-B14F-4D97-AF65-F5344CB8AC3E}">
        <p14:creationId xmlns:p14="http://schemas.microsoft.com/office/powerpoint/2010/main" val="406119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words that you could insert here that would still be correct,</a:t>
            </a:r>
            <a:r>
              <a:rPr lang="en-US" baseline="0" dirty="0" smtClean="0"/>
              <a:t> but you are reluctant to do so because of potential problems with the audience</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11</a:t>
            </a:fld>
            <a:endParaRPr lang="en-US"/>
          </a:p>
        </p:txBody>
      </p:sp>
    </p:spTree>
    <p:extLst>
      <p:ext uri="{BB962C8B-B14F-4D97-AF65-F5344CB8AC3E}">
        <p14:creationId xmlns:p14="http://schemas.microsoft.com/office/powerpoint/2010/main" val="92477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words that you could insert here that would still be correct,</a:t>
            </a:r>
            <a:r>
              <a:rPr lang="en-US" baseline="0" dirty="0" smtClean="0"/>
              <a:t> but you are reluctant to do so because of potential problems with the audience</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12</a:t>
            </a:fld>
            <a:endParaRPr lang="en-US"/>
          </a:p>
        </p:txBody>
      </p:sp>
    </p:spTree>
    <p:extLst>
      <p:ext uri="{BB962C8B-B14F-4D97-AF65-F5344CB8AC3E}">
        <p14:creationId xmlns:p14="http://schemas.microsoft.com/office/powerpoint/2010/main" val="92477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context of literality is so powerful and persuasive, that it makes sense that people</a:t>
            </a:r>
            <a:r>
              <a:rPr lang="en-US" baseline="0" dirty="0" smtClean="0"/>
              <a:t> have difficulties understanding or appreciating it</a:t>
            </a:r>
          </a:p>
          <a:p>
            <a:r>
              <a:rPr lang="en-US" baseline="0" dirty="0" smtClean="0"/>
              <a:t>that being said, perhaps we could commit ourselves this morning to a thorough understanding of these rules</a:t>
            </a:r>
          </a:p>
          <a:p>
            <a:r>
              <a:rPr lang="en-US" baseline="0" dirty="0" smtClean="0"/>
              <a:t>although…</a:t>
            </a:r>
            <a:r>
              <a:rPr lang="en-US" dirty="0" smtClean="0"/>
              <a:t>these rules do not adequately convey the experience of </a:t>
            </a:r>
            <a:r>
              <a:rPr lang="en-US" dirty="0" err="1" smtClean="0"/>
              <a:t>defusion</a:t>
            </a:r>
            <a:r>
              <a:rPr lang="en-US" dirty="0" smtClean="0"/>
              <a:t>, because </a:t>
            </a:r>
            <a:r>
              <a:rPr lang="en-US" dirty="0" err="1" smtClean="0"/>
              <a:t>defusion</a:t>
            </a:r>
            <a:r>
              <a:rPr lang="en-US" dirty="0" smtClean="0"/>
              <a:t> involves </a:t>
            </a:r>
            <a:r>
              <a:rPr lang="en-US" dirty="0" err="1" smtClean="0"/>
              <a:t>dysregulating</a:t>
            </a:r>
            <a:r>
              <a:rPr lang="en-US" dirty="0" smtClean="0"/>
              <a:t> the typical literality of words</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14</a:t>
            </a:fld>
            <a:endParaRPr lang="en-US"/>
          </a:p>
        </p:txBody>
      </p:sp>
    </p:spTree>
    <p:extLst>
      <p:ext uri="{BB962C8B-B14F-4D97-AF65-F5344CB8AC3E}">
        <p14:creationId xmlns:p14="http://schemas.microsoft.com/office/powerpoint/2010/main" val="262245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empirically based conclusion #1:</a:t>
            </a:r>
            <a:r>
              <a:rPr lang="en-US" baseline="0" dirty="0" smtClean="0"/>
              <a:t> duration of the </a:t>
            </a:r>
            <a:r>
              <a:rPr lang="en-US" baseline="0" dirty="0" err="1" smtClean="0"/>
              <a:t>wrt</a:t>
            </a:r>
            <a:r>
              <a:rPr lang="en-US" baseline="0" dirty="0" smtClean="0"/>
              <a:t> matters, and matters differentially</a:t>
            </a:r>
            <a:endParaRPr lang="en-US" dirty="0"/>
          </a:p>
        </p:txBody>
      </p:sp>
      <p:sp>
        <p:nvSpPr>
          <p:cNvPr id="4" name="Slide Number Placeholder 3"/>
          <p:cNvSpPr>
            <a:spLocks noGrp="1"/>
          </p:cNvSpPr>
          <p:nvPr>
            <p:ph type="sldNum" sz="quarter" idx="10"/>
          </p:nvPr>
        </p:nvSpPr>
        <p:spPr/>
        <p:txBody>
          <a:bodyPr/>
          <a:lstStyle/>
          <a:p>
            <a:fld id="{42ACBF66-12EE-284A-A965-40D449100A65}" type="slidenum">
              <a:rPr lang="en-US" smtClean="0"/>
              <a:t>20</a:t>
            </a:fld>
            <a:endParaRPr lang="en-US"/>
          </a:p>
        </p:txBody>
      </p:sp>
    </p:spTree>
    <p:extLst>
      <p:ext uri="{BB962C8B-B14F-4D97-AF65-F5344CB8AC3E}">
        <p14:creationId xmlns:p14="http://schemas.microsoft.com/office/powerpoint/2010/main" val="317451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BFED6F-3C33-5F45-830D-C8497991209E}"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8239D-E44C-DB46-A586-DA2D328C6D34}" type="slidenum">
              <a:rPr lang="en-US" smtClean="0"/>
              <a:t>‹#›</a:t>
            </a:fld>
            <a:endParaRPr lang="en-US"/>
          </a:p>
        </p:txBody>
      </p:sp>
    </p:spTree>
    <p:extLst>
      <p:ext uri="{BB962C8B-B14F-4D97-AF65-F5344CB8AC3E}">
        <p14:creationId xmlns:p14="http://schemas.microsoft.com/office/powerpoint/2010/main" val="374749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FED6F-3C33-5F45-830D-C8497991209E}"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8239D-E44C-DB46-A586-DA2D328C6D34}" type="slidenum">
              <a:rPr lang="en-US" smtClean="0"/>
              <a:t>‹#›</a:t>
            </a:fld>
            <a:endParaRPr lang="en-US"/>
          </a:p>
        </p:txBody>
      </p:sp>
    </p:spTree>
    <p:extLst>
      <p:ext uri="{BB962C8B-B14F-4D97-AF65-F5344CB8AC3E}">
        <p14:creationId xmlns:p14="http://schemas.microsoft.com/office/powerpoint/2010/main" val="301312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FED6F-3C33-5F45-830D-C8497991209E}"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8239D-E44C-DB46-A586-DA2D328C6D34}" type="slidenum">
              <a:rPr lang="en-US" smtClean="0"/>
              <a:t>‹#›</a:t>
            </a:fld>
            <a:endParaRPr lang="en-US"/>
          </a:p>
        </p:txBody>
      </p:sp>
    </p:spTree>
    <p:extLst>
      <p:ext uri="{BB962C8B-B14F-4D97-AF65-F5344CB8AC3E}">
        <p14:creationId xmlns:p14="http://schemas.microsoft.com/office/powerpoint/2010/main" val="208549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FED6F-3C33-5F45-830D-C8497991209E}"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8239D-E44C-DB46-A586-DA2D328C6D34}" type="slidenum">
              <a:rPr lang="en-US" smtClean="0"/>
              <a:t>‹#›</a:t>
            </a:fld>
            <a:endParaRPr lang="en-US"/>
          </a:p>
        </p:txBody>
      </p:sp>
    </p:spTree>
    <p:extLst>
      <p:ext uri="{BB962C8B-B14F-4D97-AF65-F5344CB8AC3E}">
        <p14:creationId xmlns:p14="http://schemas.microsoft.com/office/powerpoint/2010/main" val="44905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FED6F-3C33-5F45-830D-C8497991209E}"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8239D-E44C-DB46-A586-DA2D328C6D34}" type="slidenum">
              <a:rPr lang="en-US" smtClean="0"/>
              <a:t>‹#›</a:t>
            </a:fld>
            <a:endParaRPr lang="en-US"/>
          </a:p>
        </p:txBody>
      </p:sp>
    </p:spTree>
    <p:extLst>
      <p:ext uri="{BB962C8B-B14F-4D97-AF65-F5344CB8AC3E}">
        <p14:creationId xmlns:p14="http://schemas.microsoft.com/office/powerpoint/2010/main" val="171481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BFED6F-3C33-5F45-830D-C8497991209E}" type="datetimeFigureOut">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8239D-E44C-DB46-A586-DA2D328C6D34}" type="slidenum">
              <a:rPr lang="en-US" smtClean="0"/>
              <a:t>‹#›</a:t>
            </a:fld>
            <a:endParaRPr lang="en-US"/>
          </a:p>
        </p:txBody>
      </p:sp>
    </p:spTree>
    <p:extLst>
      <p:ext uri="{BB962C8B-B14F-4D97-AF65-F5344CB8AC3E}">
        <p14:creationId xmlns:p14="http://schemas.microsoft.com/office/powerpoint/2010/main" val="156679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BFED6F-3C33-5F45-830D-C8497991209E}" type="datetimeFigureOut">
              <a:rPr lang="en-US" smtClean="0"/>
              <a:t>6/25/2014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8239D-E44C-DB46-A586-DA2D328C6D34}" type="slidenum">
              <a:rPr lang="en-US" smtClean="0"/>
              <a:t>‹#›</a:t>
            </a:fld>
            <a:endParaRPr lang="en-US"/>
          </a:p>
        </p:txBody>
      </p:sp>
    </p:spTree>
    <p:extLst>
      <p:ext uri="{BB962C8B-B14F-4D97-AF65-F5344CB8AC3E}">
        <p14:creationId xmlns:p14="http://schemas.microsoft.com/office/powerpoint/2010/main" val="120123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BFED6F-3C33-5F45-830D-C8497991209E}" type="datetimeFigureOut">
              <a:rPr lang="en-US" smtClean="0"/>
              <a:t>6/25/2014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8239D-E44C-DB46-A586-DA2D328C6D34}" type="slidenum">
              <a:rPr lang="en-US" smtClean="0"/>
              <a:t>‹#›</a:t>
            </a:fld>
            <a:endParaRPr lang="en-US"/>
          </a:p>
        </p:txBody>
      </p:sp>
    </p:spTree>
    <p:extLst>
      <p:ext uri="{BB962C8B-B14F-4D97-AF65-F5344CB8AC3E}">
        <p14:creationId xmlns:p14="http://schemas.microsoft.com/office/powerpoint/2010/main" val="15275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FED6F-3C33-5F45-830D-C8497991209E}" type="datetimeFigureOut">
              <a:rPr lang="en-US" smtClean="0"/>
              <a:t>6/25/2014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8239D-E44C-DB46-A586-DA2D328C6D34}" type="slidenum">
              <a:rPr lang="en-US" smtClean="0"/>
              <a:t>‹#›</a:t>
            </a:fld>
            <a:endParaRPr lang="en-US"/>
          </a:p>
        </p:txBody>
      </p:sp>
    </p:spTree>
    <p:extLst>
      <p:ext uri="{BB962C8B-B14F-4D97-AF65-F5344CB8AC3E}">
        <p14:creationId xmlns:p14="http://schemas.microsoft.com/office/powerpoint/2010/main" val="389325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FED6F-3C33-5F45-830D-C8497991209E}" type="datetimeFigureOut">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8239D-E44C-DB46-A586-DA2D328C6D34}" type="slidenum">
              <a:rPr lang="en-US" smtClean="0"/>
              <a:t>‹#›</a:t>
            </a:fld>
            <a:endParaRPr lang="en-US"/>
          </a:p>
        </p:txBody>
      </p:sp>
    </p:spTree>
    <p:extLst>
      <p:ext uri="{BB962C8B-B14F-4D97-AF65-F5344CB8AC3E}">
        <p14:creationId xmlns:p14="http://schemas.microsoft.com/office/powerpoint/2010/main" val="251730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FED6F-3C33-5F45-830D-C8497991209E}" type="datetimeFigureOut">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8239D-E44C-DB46-A586-DA2D328C6D34}" type="slidenum">
              <a:rPr lang="en-US" smtClean="0"/>
              <a:t>‹#›</a:t>
            </a:fld>
            <a:endParaRPr lang="en-US"/>
          </a:p>
        </p:txBody>
      </p:sp>
    </p:spTree>
    <p:extLst>
      <p:ext uri="{BB962C8B-B14F-4D97-AF65-F5344CB8AC3E}">
        <p14:creationId xmlns:p14="http://schemas.microsoft.com/office/powerpoint/2010/main" val="278118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FED6F-3C33-5F45-830D-C8497991209E}" type="datetimeFigureOut">
              <a:rPr lang="en-US" smtClean="0"/>
              <a:t>6/25/2014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8239D-E44C-DB46-A586-DA2D328C6D34}" type="slidenum">
              <a:rPr lang="en-US" smtClean="0"/>
              <a:t>‹#›</a:t>
            </a:fld>
            <a:endParaRPr lang="en-US"/>
          </a:p>
        </p:txBody>
      </p:sp>
    </p:spTree>
    <p:extLst>
      <p:ext uri="{BB962C8B-B14F-4D97-AF65-F5344CB8AC3E}">
        <p14:creationId xmlns:p14="http://schemas.microsoft.com/office/powerpoint/2010/main" val="3351678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7495" y="118669"/>
            <a:ext cx="7772400" cy="1946743"/>
          </a:xfrm>
        </p:spPr>
        <p:txBody>
          <a:bodyPr>
            <a:normAutofit/>
          </a:bodyPr>
          <a:lstStyle/>
          <a:p>
            <a:pPr algn="r"/>
            <a:r>
              <a:rPr lang="en-US" sz="3600" dirty="0" smtClean="0">
                <a:solidFill>
                  <a:schemeClr val="bg1"/>
                </a:solidFill>
              </a:rPr>
              <a:t>Milk It: A Crash Course in Conceptualizing and </a:t>
            </a:r>
            <a:br>
              <a:rPr lang="en-US" sz="3600" dirty="0" smtClean="0">
                <a:solidFill>
                  <a:schemeClr val="bg1"/>
                </a:solidFill>
              </a:rPr>
            </a:br>
            <a:r>
              <a:rPr lang="en-US" sz="3600" dirty="0" smtClean="0">
                <a:solidFill>
                  <a:schemeClr val="bg1"/>
                </a:solidFill>
              </a:rPr>
              <a:t>Creating </a:t>
            </a:r>
            <a:r>
              <a:rPr lang="en-US" sz="3600" dirty="0" err="1" smtClean="0">
                <a:solidFill>
                  <a:schemeClr val="bg1"/>
                </a:solidFill>
              </a:rPr>
              <a:t>Defusion</a:t>
            </a:r>
            <a:endParaRPr lang="en-US" sz="3600" dirty="0">
              <a:solidFill>
                <a:schemeClr val="bg1"/>
              </a:solidFill>
            </a:endParaRPr>
          </a:p>
        </p:txBody>
      </p:sp>
      <p:sp>
        <p:nvSpPr>
          <p:cNvPr id="3" name="Subtitle 2"/>
          <p:cNvSpPr>
            <a:spLocks noGrp="1"/>
          </p:cNvSpPr>
          <p:nvPr>
            <p:ph type="subTitle" idx="1"/>
          </p:nvPr>
        </p:nvSpPr>
        <p:spPr>
          <a:xfrm>
            <a:off x="469515" y="5507765"/>
            <a:ext cx="6400800" cy="1199351"/>
          </a:xfrm>
        </p:spPr>
        <p:txBody>
          <a:bodyPr/>
          <a:lstStyle/>
          <a:p>
            <a:pPr algn="l"/>
            <a:r>
              <a:rPr lang="en-US" dirty="0" smtClean="0">
                <a:solidFill>
                  <a:srgbClr val="FFFFFF"/>
                </a:solidFill>
              </a:rPr>
              <a:t>Chad E. Drake &amp; Travis </a:t>
            </a:r>
            <a:r>
              <a:rPr lang="en-US" dirty="0" err="1" smtClean="0">
                <a:solidFill>
                  <a:srgbClr val="FFFFFF"/>
                </a:solidFill>
              </a:rPr>
              <a:t>Sain</a:t>
            </a:r>
            <a:endParaRPr lang="en-US" dirty="0" smtClean="0">
              <a:solidFill>
                <a:srgbClr val="FFFFFF"/>
              </a:solidFill>
            </a:endParaRPr>
          </a:p>
          <a:p>
            <a:pPr algn="l"/>
            <a:r>
              <a:rPr lang="en-US" dirty="0" smtClean="0">
                <a:solidFill>
                  <a:srgbClr val="FFFFFF"/>
                </a:solidFill>
              </a:rPr>
              <a:t>Southern Illinois University</a:t>
            </a:r>
            <a:endParaRPr lang="en-US" dirty="0">
              <a:solidFill>
                <a:srgbClr val="FFFFFF"/>
              </a:solidFill>
            </a:endParaRPr>
          </a:p>
        </p:txBody>
      </p:sp>
    </p:spTree>
    <p:extLst>
      <p:ext uri="{BB962C8B-B14F-4D97-AF65-F5344CB8AC3E}">
        <p14:creationId xmlns:p14="http://schemas.microsoft.com/office/powerpoint/2010/main" val="2113229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6106"/>
            <a:ext cx="8229600" cy="5770057"/>
          </a:xfrm>
        </p:spPr>
        <p:txBody>
          <a:bodyPr>
            <a:normAutofit/>
          </a:bodyPr>
          <a:lstStyle/>
          <a:p>
            <a:pPr marL="0" indent="0">
              <a:buNone/>
            </a:pPr>
            <a:endParaRPr lang="en-US" sz="2800" dirty="0" smtClean="0"/>
          </a:p>
          <a:p>
            <a:pPr marL="0" indent="0">
              <a:buNone/>
            </a:pPr>
            <a:endParaRPr lang="en-US" sz="2800" dirty="0" smtClean="0"/>
          </a:p>
          <a:p>
            <a:pPr marL="0" indent="0">
              <a:buNone/>
            </a:pPr>
            <a:endParaRPr lang="en-US" sz="2800" dirty="0"/>
          </a:p>
          <a:p>
            <a:pPr marL="0" indent="0">
              <a:buNone/>
            </a:pPr>
            <a:r>
              <a:rPr lang="en-US" sz="2800" dirty="0" smtClean="0"/>
              <a:t>Zen Master </a:t>
            </a:r>
            <a:r>
              <a:rPr lang="en-US" sz="2800" dirty="0" err="1" smtClean="0"/>
              <a:t>Guichen</a:t>
            </a:r>
            <a:r>
              <a:rPr lang="en-US" sz="2800" dirty="0" smtClean="0"/>
              <a:t> said, “Where are you going?”</a:t>
            </a:r>
          </a:p>
          <a:p>
            <a:pPr marL="0" indent="0">
              <a:buNone/>
            </a:pPr>
            <a:r>
              <a:rPr lang="en-US" sz="2800" dirty="0" err="1" smtClean="0"/>
              <a:t>Fayan</a:t>
            </a:r>
            <a:r>
              <a:rPr lang="en-US" sz="2800" dirty="0" smtClean="0"/>
              <a:t> replied, “On an ongoing pilgrimage.”</a:t>
            </a:r>
          </a:p>
          <a:p>
            <a:pPr marL="0" indent="0">
              <a:buNone/>
            </a:pPr>
            <a:r>
              <a:rPr lang="en-US" sz="2800" dirty="0" err="1" smtClean="0"/>
              <a:t>Guichen</a:t>
            </a:r>
            <a:r>
              <a:rPr lang="en-US" sz="2800" dirty="0" smtClean="0"/>
              <a:t> said, “Why do you go on a pilgrimage?”</a:t>
            </a:r>
          </a:p>
          <a:p>
            <a:pPr marL="0" indent="0">
              <a:buNone/>
            </a:pPr>
            <a:r>
              <a:rPr lang="en-US" sz="2800" dirty="0" err="1" smtClean="0"/>
              <a:t>Fayan</a:t>
            </a:r>
            <a:r>
              <a:rPr lang="en-US" sz="2800" dirty="0" smtClean="0"/>
              <a:t> replied, “I don’t know.”</a:t>
            </a:r>
          </a:p>
          <a:p>
            <a:pPr marL="0" indent="0">
              <a:buNone/>
            </a:pPr>
            <a:r>
              <a:rPr lang="en-US" sz="2800" dirty="0" err="1" smtClean="0"/>
              <a:t>Guichen</a:t>
            </a:r>
            <a:r>
              <a:rPr lang="en-US" sz="2800" dirty="0" smtClean="0"/>
              <a:t> said, “Not knowing is most intimate.”</a:t>
            </a:r>
          </a:p>
          <a:p>
            <a:pPr marL="0" indent="0">
              <a:buNone/>
            </a:pPr>
            <a:endParaRPr lang="en-US" sz="2800" dirty="0" smtClean="0"/>
          </a:p>
          <a:p>
            <a:pPr marL="0" indent="0" algn="r">
              <a:buNone/>
            </a:pPr>
            <a:r>
              <a:rPr lang="en-US" sz="2800" dirty="0" smtClean="0"/>
              <a:t>-from </a:t>
            </a:r>
            <a:r>
              <a:rPr lang="en-US" sz="2800" dirty="0"/>
              <a:t>the record of Master </a:t>
            </a:r>
            <a:r>
              <a:rPr lang="en-US" sz="2800" dirty="0" err="1"/>
              <a:t>Fayan</a:t>
            </a:r>
            <a:r>
              <a:rPr lang="en-US" sz="2800" dirty="0"/>
              <a:t> </a:t>
            </a:r>
            <a:r>
              <a:rPr lang="en-US" sz="2800" dirty="0" err="1"/>
              <a:t>Wenyi</a:t>
            </a:r>
            <a:endParaRPr lang="en-US" sz="2800" dirty="0"/>
          </a:p>
        </p:txBody>
      </p:sp>
    </p:spTree>
    <p:extLst>
      <p:ext uri="{BB962C8B-B14F-4D97-AF65-F5344CB8AC3E}">
        <p14:creationId xmlns:p14="http://schemas.microsoft.com/office/powerpoint/2010/main" val="3962948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Here’s a Puzzle</a:t>
            </a:r>
            <a:endParaRPr lang="en-US" dirty="0"/>
          </a:p>
        </p:txBody>
      </p:sp>
      <p:pic>
        <p:nvPicPr>
          <p:cNvPr id="4" name="Content Placeholder 3" descr="misusing language.jpg"/>
          <p:cNvPicPr>
            <a:picLocks noGrp="1" noChangeAspect="1"/>
          </p:cNvPicPr>
          <p:nvPr>
            <p:ph idx="1"/>
          </p:nvPr>
        </p:nvPicPr>
        <p:blipFill>
          <a:blip r:embed="rId3">
            <a:extLst>
              <a:ext uri="{28A0092B-C50C-407E-A947-70E740481C1C}">
                <a14:useLocalDpi xmlns:a14="http://schemas.microsoft.com/office/drawing/2010/main" val="0"/>
              </a:ext>
            </a:extLst>
          </a:blip>
          <a:srcRect l="-22901" r="-22901"/>
          <a:stretch>
            <a:fillRect/>
          </a:stretch>
        </p:blipFill>
        <p:spPr/>
      </p:pic>
    </p:spTree>
    <p:extLst>
      <p:ext uri="{BB962C8B-B14F-4D97-AF65-F5344CB8AC3E}">
        <p14:creationId xmlns:p14="http://schemas.microsoft.com/office/powerpoint/2010/main" val="3994932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Here’s a Puzzle</a:t>
            </a:r>
            <a:endParaRPr lang="en-US" dirty="0"/>
          </a:p>
        </p:txBody>
      </p:sp>
      <p:pic>
        <p:nvPicPr>
          <p:cNvPr id="4" name="Content Placeholder 3" descr="misusing language.jpg"/>
          <p:cNvPicPr>
            <a:picLocks noGrp="1" noChangeAspect="1"/>
          </p:cNvPicPr>
          <p:nvPr>
            <p:ph idx="1"/>
          </p:nvPr>
        </p:nvPicPr>
        <p:blipFill>
          <a:blip r:embed="rId3">
            <a:extLst>
              <a:ext uri="{28A0092B-C50C-407E-A947-70E740481C1C}">
                <a14:useLocalDpi xmlns:a14="http://schemas.microsoft.com/office/drawing/2010/main" val="0"/>
              </a:ext>
            </a:extLst>
          </a:blip>
          <a:srcRect l="-22901" r="-22901"/>
          <a:stretch>
            <a:fillRect/>
          </a:stretch>
        </p:blipFill>
        <p:spPr/>
      </p:pic>
      <p:sp>
        <p:nvSpPr>
          <p:cNvPr id="2" name="TextBox 1"/>
          <p:cNvSpPr txBox="1"/>
          <p:nvPr/>
        </p:nvSpPr>
        <p:spPr>
          <a:xfrm>
            <a:off x="2017817" y="1927338"/>
            <a:ext cx="1293780" cy="584776"/>
          </a:xfrm>
          <a:prstGeom prst="rect">
            <a:avLst/>
          </a:prstGeom>
          <a:solidFill>
            <a:schemeClr val="bg1"/>
          </a:solidFill>
        </p:spPr>
        <p:txBody>
          <a:bodyPr wrap="square" rtlCol="0">
            <a:spAutoFit/>
          </a:bodyPr>
          <a:lstStyle/>
          <a:p>
            <a:pPr algn="r"/>
            <a:r>
              <a:rPr lang="en-US" sz="3200" dirty="0" smtClean="0">
                <a:latin typeface="Times New Roman"/>
              </a:rPr>
              <a:t>Dumb</a:t>
            </a:r>
            <a:endParaRPr lang="en-US" sz="3200" dirty="0">
              <a:latin typeface="Times New Roman"/>
            </a:endParaRPr>
          </a:p>
        </p:txBody>
      </p:sp>
      <p:sp>
        <p:nvSpPr>
          <p:cNvPr id="5" name="TextBox 4"/>
          <p:cNvSpPr txBox="1"/>
          <p:nvPr/>
        </p:nvSpPr>
        <p:spPr>
          <a:xfrm>
            <a:off x="3620200" y="2462724"/>
            <a:ext cx="2955529" cy="584776"/>
          </a:xfrm>
          <a:prstGeom prst="rect">
            <a:avLst/>
          </a:prstGeom>
          <a:solidFill>
            <a:schemeClr val="bg1"/>
          </a:solidFill>
        </p:spPr>
        <p:txBody>
          <a:bodyPr wrap="square" rtlCol="0">
            <a:spAutoFit/>
          </a:bodyPr>
          <a:lstStyle/>
          <a:p>
            <a:pPr algn="ctr"/>
            <a:r>
              <a:rPr lang="en-US" sz="3200" dirty="0" smtClean="0">
                <a:latin typeface="Times New Roman"/>
              </a:rPr>
              <a:t>bad is also made</a:t>
            </a:r>
            <a:endParaRPr lang="en-US" sz="3200" dirty="0">
              <a:latin typeface="Times New Roman"/>
            </a:endParaRPr>
          </a:p>
        </p:txBody>
      </p:sp>
      <p:sp>
        <p:nvSpPr>
          <p:cNvPr id="6" name="TextBox 5"/>
          <p:cNvSpPr txBox="1"/>
          <p:nvPr/>
        </p:nvSpPr>
        <p:spPr>
          <a:xfrm>
            <a:off x="3489629" y="3000020"/>
            <a:ext cx="1887273" cy="584776"/>
          </a:xfrm>
          <a:prstGeom prst="rect">
            <a:avLst/>
          </a:prstGeom>
          <a:solidFill>
            <a:schemeClr val="bg1"/>
          </a:solidFill>
        </p:spPr>
        <p:txBody>
          <a:bodyPr wrap="square" rtlCol="0">
            <a:spAutoFit/>
          </a:bodyPr>
          <a:lstStyle/>
          <a:p>
            <a:pPr algn="ctr"/>
            <a:r>
              <a:rPr lang="en-US" sz="3200" dirty="0" smtClean="0">
                <a:latin typeface="Times New Roman"/>
              </a:rPr>
              <a:t>Unwanted</a:t>
            </a:r>
            <a:endParaRPr lang="en-US" sz="3200" dirty="0">
              <a:latin typeface="Times New Roman"/>
            </a:endParaRPr>
          </a:p>
        </p:txBody>
      </p:sp>
      <p:sp>
        <p:nvSpPr>
          <p:cNvPr id="7" name="TextBox 6"/>
          <p:cNvSpPr txBox="1"/>
          <p:nvPr/>
        </p:nvSpPr>
        <p:spPr>
          <a:xfrm>
            <a:off x="2053430" y="4073247"/>
            <a:ext cx="1053299" cy="584776"/>
          </a:xfrm>
          <a:prstGeom prst="rect">
            <a:avLst/>
          </a:prstGeom>
          <a:solidFill>
            <a:schemeClr val="bg1"/>
          </a:solidFill>
        </p:spPr>
        <p:txBody>
          <a:bodyPr wrap="square" rtlCol="0">
            <a:spAutoFit/>
          </a:bodyPr>
          <a:lstStyle/>
          <a:p>
            <a:pPr algn="r"/>
            <a:r>
              <a:rPr lang="en-US" sz="3200" dirty="0" smtClean="0">
                <a:latin typeface="Times New Roman"/>
              </a:rPr>
              <a:t>ugly</a:t>
            </a:r>
            <a:endParaRPr lang="en-US" sz="3200" dirty="0">
              <a:latin typeface="Times New Roman"/>
            </a:endParaRPr>
          </a:p>
        </p:txBody>
      </p:sp>
      <p:sp>
        <p:nvSpPr>
          <p:cNvPr id="8" name="TextBox 7"/>
          <p:cNvSpPr txBox="1"/>
          <p:nvPr/>
        </p:nvSpPr>
        <p:spPr>
          <a:xfrm>
            <a:off x="4362997" y="4066426"/>
            <a:ext cx="1426261" cy="584776"/>
          </a:xfrm>
          <a:prstGeom prst="rect">
            <a:avLst/>
          </a:prstGeom>
          <a:solidFill>
            <a:schemeClr val="bg1"/>
          </a:solidFill>
        </p:spPr>
        <p:txBody>
          <a:bodyPr wrap="square" rtlCol="0">
            <a:spAutoFit/>
          </a:bodyPr>
          <a:lstStyle/>
          <a:p>
            <a:pPr algn="ctr"/>
            <a:r>
              <a:rPr lang="en-US" sz="3200" dirty="0" smtClean="0">
                <a:latin typeface="Times New Roman"/>
              </a:rPr>
              <a:t>Stupid</a:t>
            </a:r>
            <a:endParaRPr lang="en-US" sz="3200" dirty="0">
              <a:latin typeface="Times New Roman"/>
            </a:endParaRPr>
          </a:p>
        </p:txBody>
      </p:sp>
      <p:sp>
        <p:nvSpPr>
          <p:cNvPr id="9" name="TextBox 8"/>
          <p:cNvSpPr txBox="1"/>
          <p:nvPr/>
        </p:nvSpPr>
        <p:spPr>
          <a:xfrm>
            <a:off x="5165148" y="4598672"/>
            <a:ext cx="1090101" cy="584776"/>
          </a:xfrm>
          <a:prstGeom prst="rect">
            <a:avLst/>
          </a:prstGeom>
          <a:solidFill>
            <a:schemeClr val="bg1"/>
          </a:solidFill>
        </p:spPr>
        <p:txBody>
          <a:bodyPr wrap="square" rtlCol="0">
            <a:spAutoFit/>
          </a:bodyPr>
          <a:lstStyle/>
          <a:p>
            <a:pPr algn="ctr"/>
            <a:r>
              <a:rPr lang="en-US" sz="3200" dirty="0" smtClean="0">
                <a:latin typeface="Times New Roman"/>
              </a:rPr>
              <a:t>loser</a:t>
            </a:r>
            <a:endParaRPr lang="en-US" sz="3200" dirty="0">
              <a:latin typeface="Times New Roman"/>
            </a:endParaRPr>
          </a:p>
        </p:txBody>
      </p:sp>
    </p:spTree>
    <p:extLst>
      <p:ext uri="{BB962C8B-B14F-4D97-AF65-F5344CB8AC3E}">
        <p14:creationId xmlns:p14="http://schemas.microsoft.com/office/powerpoint/2010/main" val="304384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 Burners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4800" dirty="0"/>
              <a:t>sticks and stones </a:t>
            </a:r>
          </a:p>
          <a:p>
            <a:pPr marL="0" indent="0">
              <a:buNone/>
            </a:pPr>
            <a:r>
              <a:rPr lang="en-US" sz="4800" dirty="0"/>
              <a:t>may break your bones </a:t>
            </a:r>
          </a:p>
          <a:p>
            <a:pPr marL="0" indent="0">
              <a:buNone/>
            </a:pPr>
            <a:r>
              <a:rPr lang="en-US" sz="4800" dirty="0" smtClean="0"/>
              <a:t>but words </a:t>
            </a:r>
            <a:r>
              <a:rPr lang="en-US" sz="4800" dirty="0"/>
              <a:t>will never hurt </a:t>
            </a:r>
            <a:r>
              <a:rPr lang="en-US" sz="4800" dirty="0" smtClean="0"/>
              <a:t>you</a:t>
            </a:r>
            <a:endParaRPr lang="en-US" sz="4800" dirty="0"/>
          </a:p>
          <a:p>
            <a:pPr marL="0" indent="0">
              <a:buNone/>
            </a:pPr>
            <a:endParaRPr lang="en-US" sz="4800" dirty="0" smtClean="0"/>
          </a:p>
          <a:p>
            <a:pPr marL="0" indent="0">
              <a:buNone/>
            </a:pPr>
            <a:r>
              <a:rPr lang="en-US" sz="4800" dirty="0" smtClean="0"/>
              <a:t>but words </a:t>
            </a:r>
            <a:r>
              <a:rPr lang="en-US" sz="4800" dirty="0"/>
              <a:t>may defy social norms and result in condemnation</a:t>
            </a:r>
          </a:p>
          <a:p>
            <a:endParaRPr lang="en-US" dirty="0"/>
          </a:p>
        </p:txBody>
      </p:sp>
      <p:cxnSp>
        <p:nvCxnSpPr>
          <p:cNvPr id="5" name="Straight Connector 4"/>
          <p:cNvCxnSpPr/>
          <p:nvPr/>
        </p:nvCxnSpPr>
        <p:spPr>
          <a:xfrm>
            <a:off x="457200" y="3430483"/>
            <a:ext cx="6866309" cy="11870"/>
          </a:xfrm>
          <a:prstGeom prst="line">
            <a:avLst/>
          </a:prstGeom>
          <a:ln w="63500">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27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This Literally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Plan to be spontaneous.</a:t>
            </a:r>
          </a:p>
          <a:p>
            <a:r>
              <a:rPr lang="en-US" dirty="0" smtClean="0"/>
              <a:t>Try really hard to relax.</a:t>
            </a:r>
          </a:p>
          <a:p>
            <a:r>
              <a:rPr lang="en-US" dirty="0" smtClean="0"/>
              <a:t>Be lovingly hateful.</a:t>
            </a:r>
          </a:p>
          <a:p>
            <a:r>
              <a:rPr lang="en-US" dirty="0" smtClean="0"/>
              <a:t>Understand the unknowable.</a:t>
            </a:r>
          </a:p>
          <a:p>
            <a:endParaRPr lang="en-US" dirty="0"/>
          </a:p>
          <a:p>
            <a:r>
              <a:rPr lang="en-US" dirty="0" smtClean="0"/>
              <a:t>These are just words.</a:t>
            </a:r>
          </a:p>
          <a:p>
            <a:r>
              <a:rPr lang="en-US" dirty="0" smtClean="0"/>
              <a:t>All words are lies.</a:t>
            </a:r>
          </a:p>
          <a:p>
            <a:endParaRPr lang="en-US" dirty="0" smtClean="0"/>
          </a:p>
          <a:p>
            <a:r>
              <a:rPr lang="en-US" dirty="0" err="1" smtClean="0"/>
              <a:t>Defusion</a:t>
            </a:r>
            <a:r>
              <a:rPr lang="en-US" dirty="0" smtClean="0"/>
              <a:t> as an experience transcends literality.</a:t>
            </a:r>
            <a:endParaRPr lang="en-US" dirty="0"/>
          </a:p>
        </p:txBody>
      </p:sp>
    </p:spTree>
    <p:extLst>
      <p:ext uri="{BB962C8B-B14F-4D97-AF65-F5344CB8AC3E}">
        <p14:creationId xmlns:p14="http://schemas.microsoft.com/office/powerpoint/2010/main" val="9158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 Secret</a:t>
            </a:r>
            <a:endParaRPr lang="en-US" dirty="0"/>
          </a:p>
        </p:txBody>
      </p:sp>
      <p:sp>
        <p:nvSpPr>
          <p:cNvPr id="3" name="Content Placeholder 2"/>
          <p:cNvSpPr>
            <a:spLocks noGrp="1"/>
          </p:cNvSpPr>
          <p:nvPr>
            <p:ph idx="1"/>
          </p:nvPr>
        </p:nvSpPr>
        <p:spPr/>
        <p:txBody>
          <a:bodyPr/>
          <a:lstStyle/>
          <a:p>
            <a:r>
              <a:rPr lang="en-US" dirty="0" smtClean="0"/>
              <a:t>This </a:t>
            </a:r>
            <a:r>
              <a:rPr lang="en-US" dirty="0" err="1" smtClean="0"/>
              <a:t>defusion</a:t>
            </a:r>
            <a:r>
              <a:rPr lang="en-US" dirty="0" smtClean="0"/>
              <a:t> workshop is going to teach you what </a:t>
            </a:r>
            <a:r>
              <a:rPr lang="en-US" dirty="0" err="1" smtClean="0"/>
              <a:t>defusion</a:t>
            </a:r>
            <a:r>
              <a:rPr lang="en-US" dirty="0" smtClean="0"/>
              <a:t> is as well as ways to do it…</a:t>
            </a:r>
          </a:p>
          <a:p>
            <a:r>
              <a:rPr lang="en-US" dirty="0" smtClean="0"/>
              <a:t>but also, a bit about:</a:t>
            </a:r>
          </a:p>
          <a:p>
            <a:pPr lvl="1"/>
            <a:r>
              <a:rPr lang="en-US" dirty="0" smtClean="0"/>
              <a:t>present moment awareness </a:t>
            </a:r>
          </a:p>
          <a:p>
            <a:pPr lvl="1"/>
            <a:r>
              <a:rPr lang="en-US" dirty="0" smtClean="0"/>
              <a:t>self-as-context</a:t>
            </a:r>
          </a:p>
          <a:p>
            <a:pPr lvl="1"/>
            <a:r>
              <a:rPr lang="en-US" dirty="0" smtClean="0"/>
              <a:t>acceptance</a:t>
            </a:r>
          </a:p>
          <a:p>
            <a:pPr lvl="1"/>
            <a:r>
              <a:rPr lang="en-US" dirty="0" smtClean="0"/>
              <a:t>and maybe valuing and committed action</a:t>
            </a:r>
            <a:endParaRPr lang="en-US" dirty="0"/>
          </a:p>
        </p:txBody>
      </p:sp>
    </p:spTree>
    <p:extLst>
      <p:ext uri="{BB962C8B-B14F-4D97-AF65-F5344CB8AC3E}">
        <p14:creationId xmlns:p14="http://schemas.microsoft.com/office/powerpoint/2010/main" val="1100570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Say It Again</a:t>
            </a:r>
            <a:endParaRPr lang="en-US" sz="4800" dirty="0"/>
          </a:p>
        </p:txBody>
      </p:sp>
      <p:sp>
        <p:nvSpPr>
          <p:cNvPr id="3" name="Content Placeholder 2"/>
          <p:cNvSpPr>
            <a:spLocks noGrp="1"/>
          </p:cNvSpPr>
          <p:nvPr>
            <p:ph sz="half" idx="1"/>
          </p:nvPr>
        </p:nvSpPr>
        <p:spPr/>
        <p:txBody>
          <a:bodyPr/>
          <a:lstStyle/>
          <a:p>
            <a:r>
              <a:rPr lang="en-US" dirty="0" smtClean="0"/>
              <a:t>The Word Repetition Technique (WRT)</a:t>
            </a:r>
          </a:p>
          <a:p>
            <a:r>
              <a:rPr lang="en-US" dirty="0" err="1" smtClean="0"/>
              <a:t>Titchener</a:t>
            </a:r>
            <a:endParaRPr lang="en-US" dirty="0" smtClean="0"/>
          </a:p>
          <a:p>
            <a:endParaRPr lang="en-US" dirty="0"/>
          </a:p>
          <a:p>
            <a:r>
              <a:rPr lang="en-US" dirty="0" smtClean="0"/>
              <a:t>Semantic satiation</a:t>
            </a:r>
            <a:endParaRPr lang="en-US" dirty="0"/>
          </a:p>
        </p:txBody>
      </p:sp>
      <p:pic>
        <p:nvPicPr>
          <p:cNvPr id="9" name="Content Placeholder 8" descr="Edward_B._Titchener.jpg"/>
          <p:cNvPicPr>
            <a:picLocks noGrp="1" noChangeAspect="1"/>
          </p:cNvPicPr>
          <p:nvPr>
            <p:ph sz="half" idx="2"/>
          </p:nvPr>
        </p:nvPicPr>
        <p:blipFill>
          <a:blip r:embed="rId2">
            <a:extLst>
              <a:ext uri="{28A0092B-C50C-407E-A947-70E740481C1C}">
                <a14:useLocalDpi xmlns:a14="http://schemas.microsoft.com/office/drawing/2010/main" val="0"/>
              </a:ext>
            </a:extLst>
          </a:blip>
          <a:srcRect t="10733" b="10733"/>
          <a:stretch>
            <a:fillRect/>
          </a:stretch>
        </p:blipFill>
        <p:spPr/>
      </p:pic>
      <p:sp>
        <p:nvSpPr>
          <p:cNvPr id="4" name="TextBox 3"/>
          <p:cNvSpPr txBox="1"/>
          <p:nvPr/>
        </p:nvSpPr>
        <p:spPr>
          <a:xfrm>
            <a:off x="5922900" y="741208"/>
            <a:ext cx="1645102" cy="461665"/>
          </a:xfrm>
          <a:prstGeom prst="rect">
            <a:avLst/>
          </a:prstGeom>
          <a:noFill/>
        </p:spPr>
        <p:txBody>
          <a:bodyPr wrap="none" rtlCol="0">
            <a:spAutoFit/>
          </a:bodyPr>
          <a:lstStyle/>
          <a:p>
            <a:r>
              <a:rPr lang="en-US" sz="2400" dirty="0" smtClean="0"/>
              <a:t>(And Again)</a:t>
            </a:r>
            <a:endParaRPr lang="en-US" sz="2400" dirty="0"/>
          </a:p>
        </p:txBody>
      </p:sp>
      <p:sp>
        <p:nvSpPr>
          <p:cNvPr id="5" name="TextBox 4"/>
          <p:cNvSpPr txBox="1"/>
          <p:nvPr/>
        </p:nvSpPr>
        <p:spPr>
          <a:xfrm>
            <a:off x="7380947" y="889067"/>
            <a:ext cx="914884" cy="276999"/>
          </a:xfrm>
          <a:prstGeom prst="rect">
            <a:avLst/>
          </a:prstGeom>
          <a:noFill/>
        </p:spPr>
        <p:txBody>
          <a:bodyPr wrap="none" rtlCol="0">
            <a:spAutoFit/>
          </a:bodyPr>
          <a:lstStyle/>
          <a:p>
            <a:r>
              <a:rPr lang="en-US" sz="1200" dirty="0" smtClean="0"/>
              <a:t>(And Again)</a:t>
            </a:r>
            <a:endParaRPr lang="en-US" sz="1200" dirty="0"/>
          </a:p>
        </p:txBody>
      </p:sp>
      <p:sp>
        <p:nvSpPr>
          <p:cNvPr id="6" name="TextBox 5"/>
          <p:cNvSpPr txBox="1"/>
          <p:nvPr/>
        </p:nvSpPr>
        <p:spPr>
          <a:xfrm>
            <a:off x="8122236" y="950622"/>
            <a:ext cx="671979" cy="215444"/>
          </a:xfrm>
          <a:prstGeom prst="rect">
            <a:avLst/>
          </a:prstGeom>
          <a:noFill/>
        </p:spPr>
        <p:txBody>
          <a:bodyPr wrap="none" rtlCol="0">
            <a:spAutoFit/>
          </a:bodyPr>
          <a:lstStyle/>
          <a:p>
            <a:r>
              <a:rPr lang="en-US" sz="800" dirty="0" smtClean="0"/>
              <a:t>(And Again)</a:t>
            </a:r>
            <a:endParaRPr lang="en-US" sz="800" dirty="0"/>
          </a:p>
        </p:txBody>
      </p:sp>
      <p:sp>
        <p:nvSpPr>
          <p:cNvPr id="7" name="TextBox 6"/>
          <p:cNvSpPr txBox="1"/>
          <p:nvPr/>
        </p:nvSpPr>
        <p:spPr>
          <a:xfrm>
            <a:off x="8619618" y="998978"/>
            <a:ext cx="428072" cy="153888"/>
          </a:xfrm>
          <a:prstGeom prst="rect">
            <a:avLst/>
          </a:prstGeom>
          <a:noFill/>
        </p:spPr>
        <p:txBody>
          <a:bodyPr wrap="none" rtlCol="0">
            <a:spAutoFit/>
          </a:bodyPr>
          <a:lstStyle/>
          <a:p>
            <a:r>
              <a:rPr lang="en-US" sz="400" dirty="0" smtClean="0"/>
              <a:t>(And Again)</a:t>
            </a:r>
            <a:endParaRPr lang="en-US" sz="400" dirty="0"/>
          </a:p>
        </p:txBody>
      </p:sp>
    </p:spTree>
    <p:extLst>
      <p:ext uri="{BB962C8B-B14F-4D97-AF65-F5344CB8AC3E}">
        <p14:creationId xmlns:p14="http://schemas.microsoft.com/office/powerpoint/2010/main" val="2346223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bert the wo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129" y="274638"/>
            <a:ext cx="6991350" cy="64008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Let’s do the milk exercise.</a:t>
            </a:r>
            <a:endParaRPr lang="en-US" dirty="0"/>
          </a:p>
        </p:txBody>
      </p:sp>
      <p:sp>
        <p:nvSpPr>
          <p:cNvPr id="5" name="Content Placeholder 2"/>
          <p:cNvSpPr txBox="1">
            <a:spLocks/>
          </p:cNvSpPr>
          <p:nvPr/>
        </p:nvSpPr>
        <p:spPr>
          <a:xfrm>
            <a:off x="4977790" y="2752747"/>
            <a:ext cx="3709010" cy="21151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F0000"/>
              </a:buClr>
            </a:pPr>
            <a:r>
              <a:rPr lang="en-US" dirty="0" smtClean="0">
                <a:solidFill>
                  <a:schemeClr val="bg1"/>
                </a:solidFill>
              </a:rPr>
              <a:t>Bacon</a:t>
            </a:r>
            <a:endParaRPr lang="en-US" dirty="0">
              <a:solidFill>
                <a:schemeClr val="bg1"/>
              </a:solidFill>
            </a:endParaRPr>
          </a:p>
        </p:txBody>
      </p:sp>
      <p:sp>
        <p:nvSpPr>
          <p:cNvPr id="6"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smtClean="0"/>
          </a:p>
          <a:p>
            <a:pPr marL="0" indent="0" algn="ctr">
              <a:buFont typeface="Arial"/>
              <a:buNone/>
            </a:pPr>
            <a:endParaRPr lang="en-US" dirty="0" smtClean="0"/>
          </a:p>
          <a:p>
            <a:pPr marL="0" indent="0" algn="ctr">
              <a:buFont typeface="Arial"/>
              <a:buNone/>
            </a:pPr>
            <a:r>
              <a:rPr lang="en-US" dirty="0" smtClean="0"/>
              <a:t>What did you notice?</a:t>
            </a:r>
            <a:endParaRPr lang="en-US" dirty="0"/>
          </a:p>
        </p:txBody>
      </p:sp>
    </p:spTree>
    <p:extLst>
      <p:ext uri="{BB962C8B-B14F-4D97-AF65-F5344CB8AC3E}">
        <p14:creationId xmlns:p14="http://schemas.microsoft.com/office/powerpoint/2010/main" val="158882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xit" presetSubtype="0" fill="hold" nodeType="withEffect">
                                  <p:stCondLst>
                                    <p:cond delay="30000"/>
                                  </p:stCondLst>
                                  <p:childTnLst>
                                    <p:set>
                                      <p:cBhvr>
                                        <p:cTn id="13" dur="1" fill="hold">
                                          <p:stCondLst>
                                            <p:cond delay="0"/>
                                          </p:stCondLst>
                                        </p:cTn>
                                        <p:tgtEl>
                                          <p:spTgt spid="4"/>
                                        </p:tgtEl>
                                        <p:attrNameLst>
                                          <p:attrName>style.visibility</p:attrName>
                                        </p:attrNameLst>
                                      </p:cBhvr>
                                      <p:to>
                                        <p:strVal val="hidden"/>
                                      </p:to>
                                    </p:set>
                                  </p:childTnLst>
                                </p:cTn>
                              </p:par>
                              <p:par>
                                <p:cTn id="14" presetID="1" presetClass="exit" presetSubtype="0" fill="hold" grpId="1" nodeType="withEffect">
                                  <p:stCondLst>
                                    <p:cond delay="30000"/>
                                  </p:stCondLst>
                                  <p:childTnLst>
                                    <p:set>
                                      <p:cBhvr>
                                        <p:cTn id="15" dur="1" fill="hold">
                                          <p:stCondLst>
                                            <p:cond delay="0"/>
                                          </p:stCondLst>
                                        </p:cTn>
                                        <p:tgtEl>
                                          <p:spTgt spid="5"/>
                                        </p:tgtEl>
                                        <p:attrNameLst>
                                          <p:attrName>style.visibility</p:attrName>
                                        </p:attrNameLst>
                                      </p:cBhvr>
                                      <p:to>
                                        <p:strVal val="hidden"/>
                                      </p:to>
                                    </p:set>
                                  </p:childTnLst>
                                </p:cTn>
                              </p:par>
                            </p:childTnLst>
                          </p:cTn>
                        </p:par>
                        <p:par>
                          <p:cTn id="16" fill="hold">
                            <p:stCondLst>
                              <p:cond delay="30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Possible </a:t>
            </a:r>
            <a:r>
              <a:rPr lang="en-US" dirty="0" err="1" smtClean="0"/>
              <a:t>Noticings</a:t>
            </a:r>
            <a:endParaRPr lang="en-US" dirty="0"/>
          </a:p>
        </p:txBody>
      </p:sp>
      <p:sp>
        <p:nvSpPr>
          <p:cNvPr id="3" name="Content Placeholder 2"/>
          <p:cNvSpPr>
            <a:spLocks noGrp="1"/>
          </p:cNvSpPr>
          <p:nvPr>
            <p:ph idx="1"/>
          </p:nvPr>
        </p:nvSpPr>
        <p:spPr/>
        <p:txBody>
          <a:bodyPr/>
          <a:lstStyle/>
          <a:p>
            <a:r>
              <a:rPr lang="en-US" dirty="0" smtClean="0"/>
              <a:t>auditory properties of the sound</a:t>
            </a:r>
          </a:p>
          <a:p>
            <a:r>
              <a:rPr lang="en-US" dirty="0" smtClean="0"/>
              <a:t>tactile sensations of the lips, mouth, and throat</a:t>
            </a:r>
          </a:p>
          <a:p>
            <a:r>
              <a:rPr lang="en-US" dirty="0" smtClean="0"/>
              <a:t>qualities of respiration</a:t>
            </a:r>
          </a:p>
          <a:p>
            <a:r>
              <a:rPr lang="en-US" dirty="0" smtClean="0"/>
              <a:t>visual observations</a:t>
            </a:r>
          </a:p>
          <a:p>
            <a:r>
              <a:rPr lang="en-US" dirty="0" smtClean="0"/>
              <a:t>associated thoughts and memories</a:t>
            </a:r>
          </a:p>
          <a:p>
            <a:r>
              <a:rPr lang="en-US" dirty="0" smtClean="0"/>
              <a:t>and, of course, changes in the emotional valence and meaningfulness of the word</a:t>
            </a:r>
            <a:endParaRPr lang="en-US" dirty="0"/>
          </a:p>
        </p:txBody>
      </p:sp>
    </p:spTree>
    <p:extLst>
      <p:ext uri="{BB962C8B-B14F-4D97-AF65-F5344CB8AC3E}">
        <p14:creationId xmlns:p14="http://schemas.microsoft.com/office/powerpoint/2010/main" val="2524542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Some Evidence</a:t>
            </a:r>
            <a:endParaRPr lang="en-US" dirty="0"/>
          </a:p>
        </p:txBody>
      </p:sp>
      <p:pic>
        <p:nvPicPr>
          <p:cNvPr id="4" name="Content Placeholder 3" descr="how to defuse a bomb book.jpg"/>
          <p:cNvPicPr>
            <a:picLocks noGrp="1" noChangeAspect="1"/>
          </p:cNvPicPr>
          <p:nvPr>
            <p:ph idx="1"/>
          </p:nvPr>
        </p:nvPicPr>
        <p:blipFill>
          <a:blip r:embed="rId2">
            <a:extLst>
              <a:ext uri="{28A0092B-C50C-407E-A947-70E740481C1C}">
                <a14:useLocalDpi xmlns:a14="http://schemas.microsoft.com/office/drawing/2010/main" val="0"/>
              </a:ext>
            </a:extLst>
          </a:blip>
          <a:srcRect l="-22732" r="-22732"/>
          <a:stretch>
            <a:fillRect/>
          </a:stretch>
        </p:blipFill>
        <p:spPr/>
      </p:pic>
    </p:spTree>
    <p:extLst>
      <p:ext uri="{BB962C8B-B14F-4D97-AF65-F5344CB8AC3E}">
        <p14:creationId xmlns:p14="http://schemas.microsoft.com/office/powerpoint/2010/main" val="2755945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 goals in this </a:t>
            </a:r>
            <a:r>
              <a:rPr lang="en-US" dirty="0" smtClean="0"/>
              <a:t>workshop</a:t>
            </a:r>
            <a:endParaRPr lang="en-US" dirty="0"/>
          </a:p>
        </p:txBody>
      </p:sp>
      <p:sp>
        <p:nvSpPr>
          <p:cNvPr id="3" name="Content Placeholder 2"/>
          <p:cNvSpPr>
            <a:spLocks noGrp="1"/>
          </p:cNvSpPr>
          <p:nvPr>
            <p:ph idx="1"/>
          </p:nvPr>
        </p:nvSpPr>
        <p:spPr/>
        <p:txBody>
          <a:bodyPr/>
          <a:lstStyle/>
          <a:p>
            <a:r>
              <a:rPr lang="en-US" dirty="0" smtClean="0"/>
              <a:t>to </a:t>
            </a:r>
            <a:r>
              <a:rPr lang="en-US" dirty="0"/>
              <a:t>give you a background in theory and research on </a:t>
            </a:r>
            <a:r>
              <a:rPr lang="en-US" dirty="0" err="1" smtClean="0"/>
              <a:t>defusion</a:t>
            </a:r>
            <a:endParaRPr lang="en-US" dirty="0" smtClean="0"/>
          </a:p>
          <a:p>
            <a:r>
              <a:rPr lang="en-US" dirty="0" smtClean="0"/>
              <a:t>and a basic protocol for teaching </a:t>
            </a:r>
            <a:r>
              <a:rPr lang="en-US" dirty="0" err="1" smtClean="0"/>
              <a:t>defusion</a:t>
            </a:r>
            <a:r>
              <a:rPr lang="en-US" dirty="0" smtClean="0"/>
              <a:t> to others</a:t>
            </a:r>
            <a:endParaRPr lang="en-US" dirty="0"/>
          </a:p>
          <a:p>
            <a:endParaRPr lang="en-US" dirty="0" smtClean="0"/>
          </a:p>
          <a:p>
            <a:r>
              <a:rPr lang="en-US" dirty="0" smtClean="0"/>
              <a:t>in the hopes it will amplify </a:t>
            </a:r>
            <a:r>
              <a:rPr lang="en-US" dirty="0"/>
              <a:t>your </a:t>
            </a:r>
            <a:r>
              <a:rPr lang="en-US" dirty="0" smtClean="0"/>
              <a:t>creativity, effectiveness… and perhaps your own psychological flexibility</a:t>
            </a:r>
            <a:endParaRPr lang="en-US" dirty="0"/>
          </a:p>
        </p:txBody>
      </p:sp>
    </p:spTree>
    <p:extLst>
      <p:ext uri="{BB962C8B-B14F-4D97-AF65-F5344CB8AC3E}">
        <p14:creationId xmlns:p14="http://schemas.microsoft.com/office/powerpoint/2010/main" val="1127243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512091246"/>
              </p:ext>
            </p:extLst>
          </p:nvPr>
        </p:nvGraphicFramePr>
        <p:xfrm>
          <a:off x="533400" y="1447800"/>
          <a:ext cx="7943850" cy="520082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chor="ctr" anchorCtr="0">
            <a:normAutofit/>
          </a:bodyPr>
          <a:lstStyle/>
          <a:p>
            <a:pPr algn="l"/>
            <a:r>
              <a:rPr lang="en-US" sz="2800" dirty="0"/>
              <a:t>M</a:t>
            </a:r>
            <a:r>
              <a:rPr lang="en-US" sz="2800" dirty="0" smtClean="0"/>
              <a:t>asuda et al. (2008)</a:t>
            </a:r>
            <a:endParaRPr lang="en-US" sz="2800" dirty="0"/>
          </a:p>
        </p:txBody>
      </p:sp>
    </p:spTree>
    <p:extLst>
      <p:ext uri="{BB962C8B-B14F-4D97-AF65-F5344CB8AC3E}">
        <p14:creationId xmlns:p14="http://schemas.microsoft.com/office/powerpoint/2010/main" val="3463527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Study 1</a:t>
            </a:r>
          </a:p>
          <a:p>
            <a:r>
              <a:rPr lang="en-US" dirty="0" smtClean="0"/>
              <a:t>Study 2</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475" y="25101"/>
            <a:ext cx="4962525" cy="6832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6183"/>
            <a:ext cx="4876800" cy="686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normAutofit/>
          </a:bodyPr>
          <a:lstStyle/>
          <a:p>
            <a:pPr algn="l"/>
            <a:r>
              <a:rPr lang="en-US" sz="2800" dirty="0"/>
              <a:t>Masuda et al. (</a:t>
            </a:r>
            <a:r>
              <a:rPr lang="en-US" sz="2800" dirty="0" smtClean="0"/>
              <a:t>2004)</a:t>
            </a:r>
            <a:endParaRPr lang="en-US" sz="2800" dirty="0"/>
          </a:p>
        </p:txBody>
      </p:sp>
    </p:spTree>
    <p:extLst>
      <p:ext uri="{BB962C8B-B14F-4D97-AF65-F5344CB8AC3E}">
        <p14:creationId xmlns:p14="http://schemas.microsoft.com/office/powerpoint/2010/main" val="68598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718"/>
            <a:ext cx="7924800" cy="1371600"/>
          </a:xfrm>
        </p:spPr>
        <p:txBody>
          <a:bodyPr anchor="ctr" anchorCtr="0">
            <a:normAutofit/>
          </a:bodyPr>
          <a:lstStyle/>
          <a:p>
            <a:pPr algn="l"/>
            <a:r>
              <a:rPr lang="en-US" sz="2800" dirty="0" smtClean="0"/>
              <a:t>Masuda, </a:t>
            </a:r>
            <a:r>
              <a:rPr lang="en-US" sz="2800" dirty="0" err="1" smtClean="0"/>
              <a:t>Twohig</a:t>
            </a:r>
            <a:r>
              <a:rPr lang="en-US" sz="2800" dirty="0" smtClean="0"/>
              <a:t>, et al. (2010)</a:t>
            </a:r>
            <a:endParaRPr lang="en-US" sz="28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624950932"/>
              </p:ext>
            </p:extLst>
          </p:nvPr>
        </p:nvGraphicFramePr>
        <p:xfrm>
          <a:off x="0" y="1524000"/>
          <a:ext cx="4114800"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3"/>
          <p:cNvGraphicFramePr>
            <a:graphicFrameLocks noGrp="1"/>
          </p:cNvGraphicFramePr>
          <p:nvPr>
            <p:ph sz="half" idx="2"/>
            <p:extLst>
              <p:ext uri="{D42A27DB-BD31-4B8C-83A1-F6EECF244321}">
                <p14:modId xmlns:p14="http://schemas.microsoft.com/office/powerpoint/2010/main" val="3710202009"/>
              </p:ext>
            </p:extLst>
          </p:nvPr>
        </p:nvGraphicFramePr>
        <p:xfrm>
          <a:off x="3886199" y="1600200"/>
          <a:ext cx="5257801"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13231" y="6184411"/>
            <a:ext cx="1223637" cy="369332"/>
          </a:xfrm>
          <a:prstGeom prst="rect">
            <a:avLst/>
          </a:prstGeom>
          <a:noFill/>
        </p:spPr>
        <p:txBody>
          <a:bodyPr wrap="none" rtlCol="0">
            <a:spAutoFit/>
          </a:bodyPr>
          <a:lstStyle/>
          <a:p>
            <a:r>
              <a:rPr lang="en-US" dirty="0" smtClean="0"/>
              <a:t>Discomfort</a:t>
            </a:r>
            <a:endParaRPr lang="en-US" dirty="0"/>
          </a:p>
        </p:txBody>
      </p:sp>
      <p:sp>
        <p:nvSpPr>
          <p:cNvPr id="7" name="TextBox 6"/>
          <p:cNvSpPr txBox="1"/>
          <p:nvPr/>
        </p:nvSpPr>
        <p:spPr>
          <a:xfrm>
            <a:off x="5050754" y="6184411"/>
            <a:ext cx="1326004" cy="369332"/>
          </a:xfrm>
          <a:prstGeom prst="rect">
            <a:avLst/>
          </a:prstGeom>
          <a:noFill/>
        </p:spPr>
        <p:txBody>
          <a:bodyPr wrap="none" rtlCol="0">
            <a:spAutoFit/>
          </a:bodyPr>
          <a:lstStyle/>
          <a:p>
            <a:r>
              <a:rPr lang="en-US" dirty="0" smtClean="0"/>
              <a:t>Believability</a:t>
            </a:r>
            <a:endParaRPr lang="en-US" dirty="0"/>
          </a:p>
        </p:txBody>
      </p:sp>
    </p:spTree>
    <p:extLst>
      <p:ext uri="{BB962C8B-B14F-4D97-AF65-F5344CB8AC3E}">
        <p14:creationId xmlns:p14="http://schemas.microsoft.com/office/powerpoint/2010/main" val="2735622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718"/>
            <a:ext cx="8305800" cy="1371600"/>
          </a:xfrm>
        </p:spPr>
        <p:txBody>
          <a:bodyPr anchor="ctr" anchorCtr="0">
            <a:normAutofit/>
          </a:bodyPr>
          <a:lstStyle/>
          <a:p>
            <a:pPr algn="l"/>
            <a:r>
              <a:rPr lang="en-US" sz="2800" dirty="0"/>
              <a:t>M</a:t>
            </a:r>
            <a:r>
              <a:rPr lang="en-US" sz="2800" dirty="0" smtClean="0"/>
              <a:t>asuda, </a:t>
            </a:r>
            <a:r>
              <a:rPr lang="en-US" sz="2800" dirty="0"/>
              <a:t>F</a:t>
            </a:r>
            <a:r>
              <a:rPr lang="en-US" sz="2800" dirty="0" smtClean="0"/>
              <a:t>einstein, et al. (2010)</a:t>
            </a:r>
            <a:endParaRPr lang="en-US" sz="2800" dirty="0"/>
          </a:p>
        </p:txBody>
      </p:sp>
      <p:graphicFrame>
        <p:nvGraphicFramePr>
          <p:cNvPr id="7" name="Content Placeholder 3"/>
          <p:cNvGraphicFramePr>
            <a:graphicFrameLocks noGrp="1"/>
          </p:cNvGraphicFramePr>
          <p:nvPr>
            <p:ph sz="half" idx="1"/>
            <p:extLst>
              <p:ext uri="{D42A27DB-BD31-4B8C-83A1-F6EECF244321}">
                <p14:modId xmlns:p14="http://schemas.microsoft.com/office/powerpoint/2010/main" val="1017966145"/>
              </p:ext>
            </p:extLst>
          </p:nvPr>
        </p:nvGraphicFramePr>
        <p:xfrm>
          <a:off x="228600" y="1524000"/>
          <a:ext cx="3962400"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p:cNvGraphicFramePr>
            <a:graphicFrameLocks noGrp="1"/>
          </p:cNvGraphicFramePr>
          <p:nvPr>
            <p:ph sz="half" idx="2"/>
            <p:extLst>
              <p:ext uri="{D42A27DB-BD31-4B8C-83A1-F6EECF244321}">
                <p14:modId xmlns:p14="http://schemas.microsoft.com/office/powerpoint/2010/main" val="326545027"/>
              </p:ext>
            </p:extLst>
          </p:nvPr>
        </p:nvGraphicFramePr>
        <p:xfrm>
          <a:off x="3962400" y="1574800"/>
          <a:ext cx="5181600" cy="4597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820841" y="6184411"/>
            <a:ext cx="1223637" cy="369332"/>
          </a:xfrm>
          <a:prstGeom prst="rect">
            <a:avLst/>
          </a:prstGeom>
          <a:noFill/>
        </p:spPr>
        <p:txBody>
          <a:bodyPr wrap="none" rtlCol="0">
            <a:spAutoFit/>
          </a:bodyPr>
          <a:lstStyle/>
          <a:p>
            <a:r>
              <a:rPr lang="en-US" dirty="0" smtClean="0"/>
              <a:t>Discomfort</a:t>
            </a:r>
            <a:endParaRPr lang="en-US" dirty="0"/>
          </a:p>
        </p:txBody>
      </p:sp>
      <p:sp>
        <p:nvSpPr>
          <p:cNvPr id="6" name="TextBox 5"/>
          <p:cNvSpPr txBox="1"/>
          <p:nvPr/>
        </p:nvSpPr>
        <p:spPr>
          <a:xfrm>
            <a:off x="5050754" y="6184411"/>
            <a:ext cx="1326004" cy="369332"/>
          </a:xfrm>
          <a:prstGeom prst="rect">
            <a:avLst/>
          </a:prstGeom>
          <a:noFill/>
        </p:spPr>
        <p:txBody>
          <a:bodyPr wrap="none" rtlCol="0">
            <a:spAutoFit/>
          </a:bodyPr>
          <a:lstStyle/>
          <a:p>
            <a:r>
              <a:rPr lang="en-US" dirty="0" smtClean="0"/>
              <a:t>Believability</a:t>
            </a:r>
            <a:endParaRPr lang="en-US" dirty="0"/>
          </a:p>
        </p:txBody>
      </p:sp>
    </p:spTree>
    <p:extLst>
      <p:ext uri="{BB962C8B-B14F-4D97-AF65-F5344CB8AC3E}">
        <p14:creationId xmlns:p14="http://schemas.microsoft.com/office/powerpoint/2010/main" val="3082168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371600"/>
          </a:xfrm>
        </p:spPr>
        <p:txBody>
          <a:bodyPr anchor="ctr" anchorCtr="0">
            <a:noAutofit/>
          </a:bodyPr>
          <a:lstStyle/>
          <a:p>
            <a:pPr algn="l"/>
            <a:r>
              <a:rPr lang="en-US" sz="2800" dirty="0" smtClean="0"/>
              <a:t>Watson et al. (2010)</a:t>
            </a:r>
            <a:endParaRPr lang="en-US" sz="28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810874689"/>
              </p:ext>
            </p:extLst>
          </p:nvPr>
        </p:nvGraphicFramePr>
        <p:xfrm>
          <a:off x="1" y="1574800"/>
          <a:ext cx="3962399"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noGrp="1"/>
          </p:cNvGraphicFramePr>
          <p:nvPr>
            <p:ph sz="half" idx="2"/>
            <p:extLst>
              <p:ext uri="{D42A27DB-BD31-4B8C-83A1-F6EECF244321}">
                <p14:modId xmlns:p14="http://schemas.microsoft.com/office/powerpoint/2010/main" val="1375220542"/>
              </p:ext>
            </p:extLst>
          </p:nvPr>
        </p:nvGraphicFramePr>
        <p:xfrm>
          <a:off x="3810000" y="1574800"/>
          <a:ext cx="5333999"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57200" y="6200183"/>
            <a:ext cx="7096815" cy="369332"/>
          </a:xfrm>
          <a:prstGeom prst="rect">
            <a:avLst/>
          </a:prstGeom>
          <a:noFill/>
        </p:spPr>
        <p:txBody>
          <a:bodyPr wrap="none" rtlCol="0">
            <a:spAutoFit/>
          </a:bodyPr>
          <a:lstStyle/>
          <a:p>
            <a:r>
              <a:rPr lang="en-US" dirty="0" smtClean="0"/>
              <a:t>Aggregated negative appraisal ratings for contamination-related thoughts</a:t>
            </a:r>
            <a:endParaRPr lang="en-US" dirty="0"/>
          </a:p>
        </p:txBody>
      </p:sp>
      <p:sp>
        <p:nvSpPr>
          <p:cNvPr id="5" name="TextBox 4"/>
          <p:cNvSpPr txBox="1"/>
          <p:nvPr/>
        </p:nvSpPr>
        <p:spPr>
          <a:xfrm>
            <a:off x="747781" y="3525088"/>
            <a:ext cx="884264" cy="369332"/>
          </a:xfrm>
          <a:prstGeom prst="rect">
            <a:avLst/>
          </a:prstGeom>
          <a:solidFill>
            <a:schemeClr val="bg1"/>
          </a:solidFill>
        </p:spPr>
        <p:txBody>
          <a:bodyPr wrap="none" rtlCol="0">
            <a:spAutoFit/>
          </a:bodyPr>
          <a:lstStyle/>
          <a:p>
            <a:r>
              <a:rPr lang="en-US" dirty="0" smtClean="0"/>
              <a:t>Study 1</a:t>
            </a:r>
            <a:endParaRPr lang="en-US" dirty="0"/>
          </a:p>
        </p:txBody>
      </p:sp>
      <p:sp>
        <p:nvSpPr>
          <p:cNvPr id="8" name="TextBox 7"/>
          <p:cNvSpPr txBox="1"/>
          <p:nvPr/>
        </p:nvSpPr>
        <p:spPr>
          <a:xfrm>
            <a:off x="4223653" y="3525088"/>
            <a:ext cx="884264" cy="369332"/>
          </a:xfrm>
          <a:prstGeom prst="rect">
            <a:avLst/>
          </a:prstGeom>
          <a:solidFill>
            <a:schemeClr val="bg1"/>
          </a:solidFill>
        </p:spPr>
        <p:txBody>
          <a:bodyPr wrap="none" rtlCol="0">
            <a:spAutoFit/>
          </a:bodyPr>
          <a:lstStyle/>
          <a:p>
            <a:r>
              <a:rPr lang="en-US" dirty="0" smtClean="0"/>
              <a:t>Study 2</a:t>
            </a:r>
            <a:endParaRPr lang="en-US" dirty="0"/>
          </a:p>
        </p:txBody>
      </p:sp>
    </p:spTree>
    <p:extLst>
      <p:ext uri="{BB962C8B-B14F-4D97-AF65-F5344CB8AC3E}">
        <p14:creationId xmlns:p14="http://schemas.microsoft.com/office/powerpoint/2010/main" val="1020586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sz="half" idx="1"/>
          </p:nvPr>
        </p:nvSpPr>
        <p:spPr/>
        <p:txBody>
          <a:bodyPr/>
          <a:lstStyle/>
          <a:p>
            <a:r>
              <a:rPr lang="en-US" dirty="0" smtClean="0"/>
              <a:t>What IS </a:t>
            </a:r>
            <a:r>
              <a:rPr lang="en-US" dirty="0" err="1" smtClean="0"/>
              <a:t>defusion</a:t>
            </a:r>
            <a:r>
              <a:rPr lang="en-US" dirty="0" smtClean="0"/>
              <a:t>?</a:t>
            </a:r>
            <a:endParaRPr lang="en-US" dirty="0"/>
          </a:p>
          <a:p>
            <a:endParaRPr lang="en-US" dirty="0" smtClean="0"/>
          </a:p>
          <a:p>
            <a:endParaRPr lang="en-US" dirty="0"/>
          </a:p>
          <a:p>
            <a:r>
              <a:rPr lang="en-US" dirty="0" smtClean="0"/>
              <a:t>The easy answer is        to say it is an element of psychological flexibility…</a:t>
            </a:r>
            <a:endParaRPr lang="en-US" dirty="0"/>
          </a:p>
        </p:txBody>
      </p:sp>
      <p:pic>
        <p:nvPicPr>
          <p:cNvPr id="8" name="Content Placeholder 7" descr="PsychFlex.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8115" r="22643"/>
          <a:stretch/>
        </p:blipFill>
        <p:spPr/>
      </p:pic>
    </p:spTree>
    <p:extLst>
      <p:ext uri="{BB962C8B-B14F-4D97-AF65-F5344CB8AC3E}">
        <p14:creationId xmlns:p14="http://schemas.microsoft.com/office/powerpoint/2010/main" val="17161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6356046" y="2396588"/>
            <a:ext cx="0" cy="205740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3600000">
            <a:off x="5467072" y="3940513"/>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7200000">
            <a:off x="3680888" y="3940512"/>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787150" y="2397435"/>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8000000">
            <a:off x="5462310" y="852717"/>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4400000">
            <a:off x="3678507" y="852771"/>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572243" y="1367888"/>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572243" y="3427230"/>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8000000">
            <a:off x="3679512" y="1884180"/>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8000000">
            <a:off x="5462785" y="2912880"/>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3600000">
            <a:off x="5462173" y="1881799"/>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3600000">
            <a:off x="3678030" y="2912880"/>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789533" y="2396149"/>
            <a:ext cx="3563521" cy="43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787150" y="4455930"/>
            <a:ext cx="3571278" cy="43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8000000" flipV="1">
            <a:off x="1898125" y="2910609"/>
            <a:ext cx="3563521" cy="4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8000000" flipV="1">
            <a:off x="3682984" y="3939089"/>
            <a:ext cx="3563521" cy="4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3600000" flipV="1">
            <a:off x="3680602" y="2908228"/>
            <a:ext cx="3563521" cy="4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3600000" flipV="1">
            <a:off x="1898460" y="3939089"/>
            <a:ext cx="3563521" cy="4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3547017" y="2394208"/>
            <a:ext cx="2057400" cy="2057400"/>
          </a:xfrm>
          <a:prstGeom prst="ellipse">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normAutofit/>
          </a:bodyPr>
          <a:lstStyle/>
          <a:p>
            <a:pPr algn="ctr"/>
            <a:r>
              <a:rPr lang="en-US" sz="2000" dirty="0" smtClean="0">
                <a:solidFill>
                  <a:schemeClr val="tx1"/>
                </a:solidFill>
                <a:latin typeface="Calibri"/>
                <a:cs typeface="Calibri"/>
              </a:rPr>
              <a:t>psychological</a:t>
            </a:r>
          </a:p>
          <a:p>
            <a:pPr algn="ctr"/>
            <a:r>
              <a:rPr lang="en-US" sz="2000" dirty="0" smtClean="0">
                <a:solidFill>
                  <a:schemeClr val="tx1"/>
                </a:solidFill>
                <a:latin typeface="Calibri"/>
                <a:cs typeface="Calibri"/>
              </a:rPr>
              <a:t>flexibility</a:t>
            </a:r>
            <a:endParaRPr lang="en-US" sz="2000" dirty="0">
              <a:solidFill>
                <a:schemeClr val="tx1"/>
              </a:solidFill>
              <a:latin typeface="Calibri"/>
              <a:cs typeface="Calibri"/>
            </a:endParaRPr>
          </a:p>
        </p:txBody>
      </p:sp>
      <p:sp>
        <p:nvSpPr>
          <p:cNvPr id="48" name="TextBox 47"/>
          <p:cNvSpPr txBox="1"/>
          <p:nvPr/>
        </p:nvSpPr>
        <p:spPr>
          <a:xfrm>
            <a:off x="6674412" y="4278969"/>
            <a:ext cx="2207485" cy="369332"/>
          </a:xfrm>
          <a:prstGeom prst="rect">
            <a:avLst/>
          </a:prstGeom>
          <a:noFill/>
        </p:spPr>
        <p:txBody>
          <a:bodyPr wrap="none" lIns="0" tIns="0" rIns="0" bIns="0" rtlCol="0" anchor="ctr" anchorCtr="1">
            <a:spAutoFit/>
          </a:bodyPr>
          <a:lstStyle/>
          <a:p>
            <a:pPr algn="ctr"/>
            <a:r>
              <a:rPr lang="en-US" sz="2400" dirty="0"/>
              <a:t>c</a:t>
            </a:r>
            <a:r>
              <a:rPr lang="en-US" sz="2400" dirty="0" smtClean="0"/>
              <a:t>ommitted action</a:t>
            </a:r>
            <a:endParaRPr lang="en-US" sz="2400" dirty="0"/>
          </a:p>
        </p:txBody>
      </p:sp>
      <p:sp>
        <p:nvSpPr>
          <p:cNvPr id="49" name="TextBox 48"/>
          <p:cNvSpPr txBox="1"/>
          <p:nvPr/>
        </p:nvSpPr>
        <p:spPr>
          <a:xfrm>
            <a:off x="7382007" y="2232732"/>
            <a:ext cx="792284" cy="369332"/>
          </a:xfrm>
          <a:prstGeom prst="rect">
            <a:avLst/>
          </a:prstGeom>
          <a:noFill/>
        </p:spPr>
        <p:txBody>
          <a:bodyPr wrap="none" lIns="0" tIns="0" rIns="0" bIns="0" rtlCol="0" anchor="ctr" anchorCtr="1">
            <a:spAutoFit/>
          </a:bodyPr>
          <a:lstStyle/>
          <a:p>
            <a:pPr algn="ctr"/>
            <a:r>
              <a:rPr lang="en-US" sz="2400" dirty="0"/>
              <a:t>v</a:t>
            </a:r>
            <a:r>
              <a:rPr lang="en-US" sz="2400" dirty="0" smtClean="0"/>
              <a:t>alues </a:t>
            </a:r>
          </a:p>
        </p:txBody>
      </p:sp>
      <p:sp>
        <p:nvSpPr>
          <p:cNvPr id="50" name="TextBox 49"/>
          <p:cNvSpPr txBox="1"/>
          <p:nvPr/>
        </p:nvSpPr>
        <p:spPr>
          <a:xfrm>
            <a:off x="885403" y="4278969"/>
            <a:ext cx="1085483" cy="369332"/>
          </a:xfrm>
          <a:prstGeom prst="rect">
            <a:avLst/>
          </a:prstGeom>
          <a:noFill/>
        </p:spPr>
        <p:txBody>
          <a:bodyPr wrap="none" lIns="0" tIns="0" rIns="0" bIns="0" rtlCol="0" anchor="ctr" anchorCtr="1">
            <a:spAutoFit/>
          </a:bodyPr>
          <a:lstStyle/>
          <a:p>
            <a:pPr algn="ctr"/>
            <a:r>
              <a:rPr lang="en-US" sz="2400" dirty="0" err="1" smtClean="0"/>
              <a:t>defusion</a:t>
            </a:r>
            <a:endParaRPr lang="en-US" sz="2400" dirty="0"/>
          </a:p>
        </p:txBody>
      </p:sp>
      <p:sp>
        <p:nvSpPr>
          <p:cNvPr id="51" name="TextBox 50"/>
          <p:cNvSpPr txBox="1"/>
          <p:nvPr/>
        </p:nvSpPr>
        <p:spPr>
          <a:xfrm>
            <a:off x="719120" y="2232732"/>
            <a:ext cx="1418057" cy="369332"/>
          </a:xfrm>
          <a:prstGeom prst="rect">
            <a:avLst/>
          </a:prstGeom>
          <a:noFill/>
        </p:spPr>
        <p:txBody>
          <a:bodyPr wrap="none" lIns="0" tIns="0" rIns="0" bIns="0" rtlCol="0" anchor="ctr" anchorCtr="1">
            <a:spAutoFit/>
          </a:bodyPr>
          <a:lstStyle/>
          <a:p>
            <a:pPr algn="ctr"/>
            <a:r>
              <a:rPr lang="en-US" sz="2400" dirty="0" smtClean="0"/>
              <a:t>acceptance</a:t>
            </a:r>
          </a:p>
        </p:txBody>
      </p:sp>
      <p:sp>
        <p:nvSpPr>
          <p:cNvPr id="52" name="TextBox 51"/>
          <p:cNvSpPr txBox="1"/>
          <p:nvPr/>
        </p:nvSpPr>
        <p:spPr>
          <a:xfrm>
            <a:off x="3655138" y="5991782"/>
            <a:ext cx="1841099" cy="369332"/>
          </a:xfrm>
          <a:prstGeom prst="rect">
            <a:avLst/>
          </a:prstGeom>
          <a:noFill/>
        </p:spPr>
        <p:txBody>
          <a:bodyPr wrap="none" lIns="0" tIns="0" rIns="0" bIns="0" rtlCol="0" anchor="ctr" anchorCtr="1">
            <a:spAutoFit/>
          </a:bodyPr>
          <a:lstStyle/>
          <a:p>
            <a:pPr algn="ctr"/>
            <a:r>
              <a:rPr lang="en-US" sz="2400" dirty="0"/>
              <a:t>s</a:t>
            </a:r>
            <a:r>
              <a:rPr lang="en-US" sz="2400" dirty="0" smtClean="0"/>
              <a:t>elf-as-context</a:t>
            </a:r>
          </a:p>
        </p:txBody>
      </p:sp>
      <p:sp>
        <p:nvSpPr>
          <p:cNvPr id="53" name="TextBox 52"/>
          <p:cNvSpPr txBox="1"/>
          <p:nvPr/>
        </p:nvSpPr>
        <p:spPr>
          <a:xfrm>
            <a:off x="3650863" y="521889"/>
            <a:ext cx="1849665" cy="369332"/>
          </a:xfrm>
          <a:prstGeom prst="rect">
            <a:avLst/>
          </a:prstGeom>
          <a:noFill/>
        </p:spPr>
        <p:txBody>
          <a:bodyPr wrap="none" lIns="0" tIns="0" rIns="0" bIns="0" rtlCol="0" anchor="ctr" anchorCtr="1">
            <a:spAutoFit/>
          </a:bodyPr>
          <a:lstStyle/>
          <a:p>
            <a:pPr algn="ctr"/>
            <a:r>
              <a:rPr lang="en-US" sz="2400" dirty="0"/>
              <a:t>s</a:t>
            </a:r>
            <a:r>
              <a:rPr lang="en-US" sz="2400" dirty="0" smtClean="0"/>
              <a:t>elf-as-process</a:t>
            </a:r>
          </a:p>
        </p:txBody>
      </p:sp>
      <p:sp>
        <p:nvSpPr>
          <p:cNvPr id="2" name="Rectangle 1"/>
          <p:cNvSpPr/>
          <p:nvPr/>
        </p:nvSpPr>
        <p:spPr>
          <a:xfrm>
            <a:off x="564810" y="497943"/>
            <a:ext cx="4572000" cy="5943600"/>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016945" y="497943"/>
            <a:ext cx="4572000" cy="5943600"/>
          </a:xfrm>
          <a:prstGeom prst="rect">
            <a:avLst/>
          </a:prstGeom>
          <a:solidFill>
            <a:schemeClr val="accent3">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09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 grpId="0" animBg="1"/>
      <p:bldP spid="2" grpId="1" animBg="1"/>
      <p:bldP spid="28" grpId="0" animBg="1"/>
      <p:bldP spid="2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Hayes et al., 2004</a:t>
            </a:r>
            <a:endParaRPr lang="en-US" dirty="0"/>
          </a:p>
        </p:txBody>
      </p:sp>
      <p:sp>
        <p:nvSpPr>
          <p:cNvPr id="3" name="Content Placeholder 2"/>
          <p:cNvSpPr>
            <a:spLocks noGrp="1"/>
          </p:cNvSpPr>
          <p:nvPr>
            <p:ph sz="half" idx="1"/>
          </p:nvPr>
        </p:nvSpPr>
        <p:spPr/>
        <p:txBody>
          <a:bodyPr>
            <a:normAutofit/>
          </a:bodyPr>
          <a:lstStyle/>
          <a:p>
            <a:r>
              <a:rPr lang="en-US" dirty="0" smtClean="0"/>
              <a:t>“…the ability to contact the present moment more </a:t>
            </a:r>
            <a:r>
              <a:rPr lang="en-US" dirty="0" smtClean="0">
                <a:solidFill>
                  <a:srgbClr val="0000FF"/>
                </a:solidFill>
              </a:rPr>
              <a:t>fully</a:t>
            </a:r>
            <a:r>
              <a:rPr lang="en-US" dirty="0" smtClean="0"/>
              <a:t> as a </a:t>
            </a:r>
            <a:r>
              <a:rPr lang="en-US" dirty="0" smtClean="0">
                <a:solidFill>
                  <a:srgbClr val="0000FF"/>
                </a:solidFill>
              </a:rPr>
              <a:t>conscious</a:t>
            </a:r>
            <a:r>
              <a:rPr lang="en-US" dirty="0" smtClean="0"/>
              <a:t> human being, and to either change or persist when doing so serves valued ends.” (p. 5)</a:t>
            </a:r>
          </a:p>
        </p:txBody>
      </p:sp>
      <p:sp>
        <p:nvSpPr>
          <p:cNvPr id="5" name="Content Placeholder 4"/>
          <p:cNvSpPr>
            <a:spLocks noGrp="1"/>
          </p:cNvSpPr>
          <p:nvPr>
            <p:ph sz="half" idx="2"/>
          </p:nvPr>
        </p:nvSpPr>
        <p:spPr/>
        <p:txBody>
          <a:bodyPr>
            <a:normAutofit/>
          </a:bodyPr>
          <a:lstStyle/>
          <a:p>
            <a:endParaRPr lang="en-US"/>
          </a:p>
        </p:txBody>
      </p:sp>
      <p:pic>
        <p:nvPicPr>
          <p:cNvPr id="4" name="Picture 3" descr="practical guide to a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092" y="1600200"/>
            <a:ext cx="2997200" cy="4508500"/>
          </a:xfrm>
          <a:prstGeom prst="rect">
            <a:avLst/>
          </a:prstGeom>
        </p:spPr>
      </p:pic>
    </p:spTree>
    <p:extLst>
      <p:ext uri="{BB962C8B-B14F-4D97-AF65-F5344CB8AC3E}">
        <p14:creationId xmlns:p14="http://schemas.microsoft.com/office/powerpoint/2010/main" val="1654790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Luoma</a:t>
            </a:r>
            <a:r>
              <a:rPr lang="en-US" dirty="0" smtClean="0"/>
              <a:t>, Hayes, &amp; </a:t>
            </a:r>
            <a:r>
              <a:rPr lang="en-US" dirty="0" err="1" smtClean="0"/>
              <a:t>Walser</a:t>
            </a:r>
            <a:r>
              <a:rPr lang="en-US" dirty="0" smtClean="0"/>
              <a:t>, 2007</a:t>
            </a:r>
            <a:endParaRPr lang="en-US" dirty="0"/>
          </a:p>
        </p:txBody>
      </p:sp>
      <p:sp>
        <p:nvSpPr>
          <p:cNvPr id="3" name="Content Placeholder 2"/>
          <p:cNvSpPr>
            <a:spLocks noGrp="1"/>
          </p:cNvSpPr>
          <p:nvPr>
            <p:ph sz="half" idx="1"/>
          </p:nvPr>
        </p:nvSpPr>
        <p:spPr/>
        <p:txBody>
          <a:bodyPr>
            <a:normAutofit/>
          </a:bodyPr>
          <a:lstStyle/>
          <a:p>
            <a:r>
              <a:rPr lang="en-US" dirty="0" smtClean="0"/>
              <a:t>“…the ability to contact the present moment more </a:t>
            </a:r>
            <a:r>
              <a:rPr lang="en-US" dirty="0" smtClean="0">
                <a:solidFill>
                  <a:srgbClr val="0000FF"/>
                </a:solidFill>
              </a:rPr>
              <a:t>fully</a:t>
            </a:r>
            <a:r>
              <a:rPr lang="en-US" dirty="0" smtClean="0"/>
              <a:t> as a </a:t>
            </a:r>
            <a:r>
              <a:rPr lang="en-US" dirty="0" smtClean="0">
                <a:solidFill>
                  <a:srgbClr val="0000FF"/>
                </a:solidFill>
              </a:rPr>
              <a:t>conscious</a:t>
            </a:r>
            <a:r>
              <a:rPr lang="en-US" dirty="0" smtClean="0"/>
              <a:t> human being, and based on what the situation affords, to change or persist in behavior in order to serve valued ends.” (p. 17)</a:t>
            </a:r>
            <a:endParaRPr lang="en-US" dirty="0"/>
          </a:p>
        </p:txBody>
      </p:sp>
      <p:sp>
        <p:nvSpPr>
          <p:cNvPr id="5" name="Content Placeholder 4"/>
          <p:cNvSpPr>
            <a:spLocks noGrp="1"/>
          </p:cNvSpPr>
          <p:nvPr>
            <p:ph sz="half" idx="2"/>
          </p:nvPr>
        </p:nvSpPr>
        <p:spPr/>
        <p:txBody>
          <a:bodyPr>
            <a:normAutofit/>
          </a:bodyPr>
          <a:lstStyle/>
          <a:p>
            <a:endParaRPr lang="en-US"/>
          </a:p>
        </p:txBody>
      </p:sp>
      <p:pic>
        <p:nvPicPr>
          <p:cNvPr id="4" name="Picture 3" descr="learning a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707" y="1600200"/>
            <a:ext cx="3503094" cy="4525962"/>
          </a:xfrm>
          <a:prstGeom prst="rect">
            <a:avLst/>
          </a:prstGeom>
        </p:spPr>
      </p:pic>
    </p:spTree>
    <p:extLst>
      <p:ext uri="{BB962C8B-B14F-4D97-AF65-F5344CB8AC3E}">
        <p14:creationId xmlns:p14="http://schemas.microsoft.com/office/powerpoint/2010/main" val="397384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Hayes et al., 2007</a:t>
            </a:r>
            <a:endParaRPr lang="en-US" dirty="0"/>
          </a:p>
        </p:txBody>
      </p:sp>
      <p:sp>
        <p:nvSpPr>
          <p:cNvPr id="3" name="Content Placeholder 2"/>
          <p:cNvSpPr>
            <a:spLocks noGrp="1"/>
          </p:cNvSpPr>
          <p:nvPr>
            <p:ph sz="half" idx="1"/>
          </p:nvPr>
        </p:nvSpPr>
        <p:spPr/>
        <p:txBody>
          <a:bodyPr>
            <a:normAutofit/>
          </a:bodyPr>
          <a:lstStyle/>
          <a:p>
            <a:r>
              <a:rPr lang="en-US" dirty="0" smtClean="0"/>
              <a:t>“…the ability to </a:t>
            </a:r>
            <a:r>
              <a:rPr lang="en-US" dirty="0" smtClean="0">
                <a:solidFill>
                  <a:srgbClr val="0000FF"/>
                </a:solidFill>
              </a:rPr>
              <a:t>experience events fully, consciously</a:t>
            </a:r>
            <a:r>
              <a:rPr lang="en-US" dirty="0" smtClean="0"/>
              <a:t>, and without defense, and to persist in or change behavior in a given situation in the service of chosen values.” (p. 57)</a:t>
            </a:r>
          </a:p>
          <a:p>
            <a:endParaRPr lang="en-US" dirty="0"/>
          </a:p>
        </p:txBody>
      </p:sp>
      <p:sp>
        <p:nvSpPr>
          <p:cNvPr id="5" name="Content Placeholder 4"/>
          <p:cNvSpPr>
            <a:spLocks noGrp="1"/>
          </p:cNvSpPr>
          <p:nvPr>
            <p:ph sz="half" idx="2"/>
          </p:nvPr>
        </p:nvSpPr>
        <p:spPr/>
        <p:txBody>
          <a:bodyPr>
            <a:normAutofit/>
          </a:bodyPr>
          <a:lstStyle/>
          <a:p>
            <a:endParaRPr lang="en-US"/>
          </a:p>
        </p:txBody>
      </p:sp>
      <p:pic>
        <p:nvPicPr>
          <p:cNvPr id="4" name="Picture 3" descr="understanding behavior disord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817" y="1600200"/>
            <a:ext cx="3009592" cy="4525963"/>
          </a:xfrm>
          <a:prstGeom prst="rect">
            <a:avLst/>
          </a:prstGeom>
        </p:spPr>
      </p:pic>
    </p:spTree>
    <p:extLst>
      <p:ext uri="{BB962C8B-B14F-4D97-AF65-F5344CB8AC3E}">
        <p14:creationId xmlns:p14="http://schemas.microsoft.com/office/powerpoint/2010/main" val="2143609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why I’m here</a:t>
            </a:r>
          </a:p>
          <a:p>
            <a:pPr marL="0" indent="0" algn="ctr">
              <a:buNone/>
            </a:pPr>
            <a:r>
              <a:rPr lang="en-US" dirty="0" smtClean="0"/>
              <a:t>and</a:t>
            </a:r>
          </a:p>
          <a:p>
            <a:pPr marL="0" indent="0" algn="ctr">
              <a:buNone/>
            </a:pPr>
            <a:r>
              <a:rPr lang="en-US" dirty="0" smtClean="0"/>
              <a:t>what I’m hoping for</a:t>
            </a:r>
            <a:endParaRPr lang="en-US" dirty="0"/>
          </a:p>
        </p:txBody>
      </p:sp>
    </p:spTree>
    <p:extLst>
      <p:ext uri="{BB962C8B-B14F-4D97-AF65-F5344CB8AC3E}">
        <p14:creationId xmlns:p14="http://schemas.microsoft.com/office/powerpoint/2010/main" val="3106535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Hayes et al., 2012</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“…contacting the present moment as a conscious human being, fully and without needless defense – </a:t>
            </a:r>
            <a:r>
              <a:rPr lang="en-US" dirty="0" smtClean="0">
                <a:solidFill>
                  <a:srgbClr val="0000FF"/>
                </a:solidFill>
              </a:rPr>
              <a:t>as it is and not as what it says it is</a:t>
            </a:r>
            <a:r>
              <a:rPr lang="en-US" dirty="0" smtClean="0"/>
              <a:t> – and persisting with or changing behavior in the service of chosen values.” (p. 96-97)</a:t>
            </a:r>
          </a:p>
          <a:p>
            <a:endParaRPr lang="en-US" dirty="0"/>
          </a:p>
        </p:txBody>
      </p:sp>
      <p:pic>
        <p:nvPicPr>
          <p:cNvPr id="6" name="Content Placeholder 5" descr="act 2nd ed.jpg"/>
          <p:cNvPicPr>
            <a:picLocks noGrp="1" noChangeAspect="1"/>
          </p:cNvPicPr>
          <p:nvPr>
            <p:ph sz="half" idx="2"/>
          </p:nvPr>
        </p:nvPicPr>
        <p:blipFill>
          <a:blip r:embed="rId2">
            <a:extLst>
              <a:ext uri="{28A0092B-C50C-407E-A947-70E740481C1C}">
                <a14:useLocalDpi xmlns:a14="http://schemas.microsoft.com/office/drawing/2010/main" val="0"/>
              </a:ext>
            </a:extLst>
          </a:blip>
          <a:srcRect l="-16924" r="-16924"/>
          <a:stretch>
            <a:fillRect/>
          </a:stretch>
        </p:blipFill>
        <p:spPr/>
      </p:pic>
    </p:spTree>
    <p:extLst>
      <p:ext uri="{BB962C8B-B14F-4D97-AF65-F5344CB8AC3E}">
        <p14:creationId xmlns:p14="http://schemas.microsoft.com/office/powerpoint/2010/main" val="183491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6356046" y="2396588"/>
            <a:ext cx="0" cy="205740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3600000">
            <a:off x="5467072" y="3940513"/>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7200000">
            <a:off x="3680888" y="3940512"/>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787150" y="2397435"/>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8000000">
            <a:off x="5462310" y="852717"/>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4400000">
            <a:off x="3678507" y="852771"/>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572243" y="1367888"/>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572243" y="3427230"/>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8000000">
            <a:off x="3679512" y="1884180"/>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8000000">
            <a:off x="5462785" y="2912880"/>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3600000">
            <a:off x="5462173" y="1881799"/>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3600000">
            <a:off x="3678030" y="2912880"/>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789533" y="2396149"/>
            <a:ext cx="3563521" cy="43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787150" y="4455930"/>
            <a:ext cx="3571278" cy="43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8000000" flipV="1">
            <a:off x="1898125" y="2910609"/>
            <a:ext cx="3563521" cy="4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8000000" flipV="1">
            <a:off x="3682984" y="3939089"/>
            <a:ext cx="3563521" cy="4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3600000" flipV="1">
            <a:off x="3680602" y="2908228"/>
            <a:ext cx="3563521" cy="4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3600000" flipV="1">
            <a:off x="1898460" y="3939089"/>
            <a:ext cx="3563521" cy="4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3547017" y="2394208"/>
            <a:ext cx="2057400" cy="2057400"/>
          </a:xfrm>
          <a:prstGeom prst="ellipse">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normAutofit/>
          </a:bodyPr>
          <a:lstStyle/>
          <a:p>
            <a:pPr algn="ctr"/>
            <a:r>
              <a:rPr lang="en-US" sz="2000" dirty="0" smtClean="0">
                <a:solidFill>
                  <a:schemeClr val="tx1"/>
                </a:solidFill>
                <a:latin typeface="Calibri"/>
                <a:cs typeface="Calibri"/>
              </a:rPr>
              <a:t>psychological</a:t>
            </a:r>
          </a:p>
          <a:p>
            <a:pPr algn="ctr"/>
            <a:r>
              <a:rPr lang="en-US" sz="2000" dirty="0" smtClean="0">
                <a:solidFill>
                  <a:schemeClr val="tx1"/>
                </a:solidFill>
                <a:latin typeface="Calibri"/>
                <a:cs typeface="Calibri"/>
              </a:rPr>
              <a:t>flexibility</a:t>
            </a:r>
            <a:endParaRPr lang="en-US" sz="2000" dirty="0">
              <a:solidFill>
                <a:schemeClr val="tx1"/>
              </a:solidFill>
              <a:latin typeface="Calibri"/>
              <a:cs typeface="Calibri"/>
            </a:endParaRPr>
          </a:p>
        </p:txBody>
      </p:sp>
      <p:sp>
        <p:nvSpPr>
          <p:cNvPr id="48" name="TextBox 47"/>
          <p:cNvSpPr txBox="1"/>
          <p:nvPr/>
        </p:nvSpPr>
        <p:spPr>
          <a:xfrm>
            <a:off x="6674412" y="4278969"/>
            <a:ext cx="2207485" cy="369332"/>
          </a:xfrm>
          <a:prstGeom prst="rect">
            <a:avLst/>
          </a:prstGeom>
          <a:noFill/>
        </p:spPr>
        <p:txBody>
          <a:bodyPr wrap="none" lIns="0" tIns="0" rIns="0" bIns="0" rtlCol="0" anchor="ctr" anchorCtr="1">
            <a:spAutoFit/>
          </a:bodyPr>
          <a:lstStyle/>
          <a:p>
            <a:pPr algn="ctr"/>
            <a:r>
              <a:rPr lang="en-US" sz="2400" dirty="0"/>
              <a:t>c</a:t>
            </a:r>
            <a:r>
              <a:rPr lang="en-US" sz="2400" dirty="0" smtClean="0"/>
              <a:t>ommitted action</a:t>
            </a:r>
            <a:endParaRPr lang="en-US" sz="2400" dirty="0"/>
          </a:p>
        </p:txBody>
      </p:sp>
      <p:sp>
        <p:nvSpPr>
          <p:cNvPr id="49" name="TextBox 48"/>
          <p:cNvSpPr txBox="1"/>
          <p:nvPr/>
        </p:nvSpPr>
        <p:spPr>
          <a:xfrm>
            <a:off x="7382007" y="2232732"/>
            <a:ext cx="792284" cy="369332"/>
          </a:xfrm>
          <a:prstGeom prst="rect">
            <a:avLst/>
          </a:prstGeom>
          <a:noFill/>
        </p:spPr>
        <p:txBody>
          <a:bodyPr wrap="none" lIns="0" tIns="0" rIns="0" bIns="0" rtlCol="0" anchor="ctr" anchorCtr="1">
            <a:spAutoFit/>
          </a:bodyPr>
          <a:lstStyle/>
          <a:p>
            <a:pPr algn="ctr"/>
            <a:r>
              <a:rPr lang="en-US" sz="2400" dirty="0"/>
              <a:t>v</a:t>
            </a:r>
            <a:r>
              <a:rPr lang="en-US" sz="2400" dirty="0" smtClean="0"/>
              <a:t>alues </a:t>
            </a:r>
          </a:p>
        </p:txBody>
      </p:sp>
      <p:sp>
        <p:nvSpPr>
          <p:cNvPr id="50" name="TextBox 49"/>
          <p:cNvSpPr txBox="1"/>
          <p:nvPr/>
        </p:nvSpPr>
        <p:spPr>
          <a:xfrm>
            <a:off x="885403" y="4278969"/>
            <a:ext cx="1085483" cy="369332"/>
          </a:xfrm>
          <a:prstGeom prst="rect">
            <a:avLst/>
          </a:prstGeom>
          <a:noFill/>
        </p:spPr>
        <p:txBody>
          <a:bodyPr wrap="none" lIns="0" tIns="0" rIns="0" bIns="0" rtlCol="0" anchor="ctr" anchorCtr="1">
            <a:spAutoFit/>
          </a:bodyPr>
          <a:lstStyle/>
          <a:p>
            <a:pPr algn="ctr"/>
            <a:r>
              <a:rPr lang="en-US" sz="2400" dirty="0" err="1" smtClean="0"/>
              <a:t>defusion</a:t>
            </a:r>
            <a:endParaRPr lang="en-US" sz="2400" dirty="0"/>
          </a:p>
        </p:txBody>
      </p:sp>
      <p:sp>
        <p:nvSpPr>
          <p:cNvPr id="51" name="TextBox 50"/>
          <p:cNvSpPr txBox="1"/>
          <p:nvPr/>
        </p:nvSpPr>
        <p:spPr>
          <a:xfrm>
            <a:off x="719120" y="2232732"/>
            <a:ext cx="1418057" cy="369332"/>
          </a:xfrm>
          <a:prstGeom prst="rect">
            <a:avLst/>
          </a:prstGeom>
          <a:noFill/>
        </p:spPr>
        <p:txBody>
          <a:bodyPr wrap="none" lIns="0" tIns="0" rIns="0" bIns="0" rtlCol="0" anchor="ctr" anchorCtr="1">
            <a:spAutoFit/>
          </a:bodyPr>
          <a:lstStyle/>
          <a:p>
            <a:pPr algn="ctr"/>
            <a:r>
              <a:rPr lang="en-US" sz="2400" dirty="0" smtClean="0"/>
              <a:t>acceptance</a:t>
            </a:r>
          </a:p>
        </p:txBody>
      </p:sp>
      <p:sp>
        <p:nvSpPr>
          <p:cNvPr id="52" name="TextBox 51"/>
          <p:cNvSpPr txBox="1"/>
          <p:nvPr/>
        </p:nvSpPr>
        <p:spPr>
          <a:xfrm>
            <a:off x="3655138" y="5991782"/>
            <a:ext cx="1841099" cy="369332"/>
          </a:xfrm>
          <a:prstGeom prst="rect">
            <a:avLst/>
          </a:prstGeom>
          <a:noFill/>
        </p:spPr>
        <p:txBody>
          <a:bodyPr wrap="none" lIns="0" tIns="0" rIns="0" bIns="0" rtlCol="0" anchor="ctr" anchorCtr="1">
            <a:spAutoFit/>
          </a:bodyPr>
          <a:lstStyle/>
          <a:p>
            <a:pPr algn="ctr"/>
            <a:r>
              <a:rPr lang="en-US" sz="2400" dirty="0"/>
              <a:t>s</a:t>
            </a:r>
            <a:r>
              <a:rPr lang="en-US" sz="2400" dirty="0" smtClean="0"/>
              <a:t>elf-as-context</a:t>
            </a:r>
          </a:p>
        </p:txBody>
      </p:sp>
      <p:sp>
        <p:nvSpPr>
          <p:cNvPr id="53" name="TextBox 52"/>
          <p:cNvSpPr txBox="1"/>
          <p:nvPr/>
        </p:nvSpPr>
        <p:spPr>
          <a:xfrm>
            <a:off x="3650863" y="521889"/>
            <a:ext cx="1849665" cy="369332"/>
          </a:xfrm>
          <a:prstGeom prst="rect">
            <a:avLst/>
          </a:prstGeom>
          <a:noFill/>
        </p:spPr>
        <p:txBody>
          <a:bodyPr wrap="none" lIns="0" tIns="0" rIns="0" bIns="0" rtlCol="0" anchor="ctr" anchorCtr="1">
            <a:spAutoFit/>
          </a:bodyPr>
          <a:lstStyle/>
          <a:p>
            <a:pPr algn="ctr"/>
            <a:r>
              <a:rPr lang="en-US" sz="2400" dirty="0"/>
              <a:t>s</a:t>
            </a:r>
            <a:r>
              <a:rPr lang="en-US" sz="2400" dirty="0" smtClean="0"/>
              <a:t>elf-as-process</a:t>
            </a:r>
          </a:p>
        </p:txBody>
      </p:sp>
    </p:spTree>
    <p:extLst>
      <p:ext uri="{BB962C8B-B14F-4D97-AF65-F5344CB8AC3E}">
        <p14:creationId xmlns:p14="http://schemas.microsoft.com/office/powerpoint/2010/main" val="1800908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6356046" y="2396588"/>
            <a:ext cx="0" cy="205740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3600000">
            <a:off x="5467072" y="3940513"/>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7200000">
            <a:off x="3680888" y="3940512"/>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787150" y="2397435"/>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8000000">
            <a:off x="5462310" y="852717"/>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4400000">
            <a:off x="3678507" y="852771"/>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3600000">
            <a:off x="5462173" y="1881799"/>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3600000">
            <a:off x="3678030" y="2912880"/>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787150" y="4455930"/>
            <a:ext cx="3571278" cy="43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8000000" flipV="1">
            <a:off x="1898125" y="2910609"/>
            <a:ext cx="3563521" cy="4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674412" y="4278969"/>
            <a:ext cx="2207485" cy="369332"/>
          </a:xfrm>
          <a:prstGeom prst="rect">
            <a:avLst/>
          </a:prstGeom>
          <a:noFill/>
        </p:spPr>
        <p:txBody>
          <a:bodyPr wrap="none" lIns="0" tIns="0" rIns="0" bIns="0" rtlCol="0" anchor="ctr" anchorCtr="1">
            <a:spAutoFit/>
          </a:bodyPr>
          <a:lstStyle/>
          <a:p>
            <a:pPr algn="ctr"/>
            <a:r>
              <a:rPr lang="en-US" sz="2400" dirty="0"/>
              <a:t>c</a:t>
            </a:r>
            <a:r>
              <a:rPr lang="en-US" sz="2400" dirty="0" smtClean="0"/>
              <a:t>ommitted action</a:t>
            </a:r>
            <a:endParaRPr lang="en-US" sz="2400" dirty="0"/>
          </a:p>
        </p:txBody>
      </p:sp>
      <p:sp>
        <p:nvSpPr>
          <p:cNvPr id="49" name="TextBox 48"/>
          <p:cNvSpPr txBox="1"/>
          <p:nvPr/>
        </p:nvSpPr>
        <p:spPr>
          <a:xfrm>
            <a:off x="7382007" y="2232732"/>
            <a:ext cx="792284" cy="369332"/>
          </a:xfrm>
          <a:prstGeom prst="rect">
            <a:avLst/>
          </a:prstGeom>
          <a:noFill/>
        </p:spPr>
        <p:txBody>
          <a:bodyPr wrap="none" lIns="0" tIns="0" rIns="0" bIns="0" rtlCol="0" anchor="ctr" anchorCtr="1">
            <a:spAutoFit/>
          </a:bodyPr>
          <a:lstStyle/>
          <a:p>
            <a:pPr algn="ctr"/>
            <a:r>
              <a:rPr lang="en-US" sz="2400" dirty="0"/>
              <a:t>v</a:t>
            </a:r>
            <a:r>
              <a:rPr lang="en-US" sz="2400" dirty="0" smtClean="0"/>
              <a:t>alues </a:t>
            </a:r>
          </a:p>
        </p:txBody>
      </p:sp>
      <p:sp>
        <p:nvSpPr>
          <p:cNvPr id="50" name="TextBox 49"/>
          <p:cNvSpPr txBox="1"/>
          <p:nvPr/>
        </p:nvSpPr>
        <p:spPr>
          <a:xfrm>
            <a:off x="885403" y="4278969"/>
            <a:ext cx="1085483" cy="369332"/>
          </a:xfrm>
          <a:prstGeom prst="rect">
            <a:avLst/>
          </a:prstGeom>
          <a:noFill/>
        </p:spPr>
        <p:txBody>
          <a:bodyPr wrap="none" lIns="0" tIns="0" rIns="0" bIns="0" rtlCol="0" anchor="ctr" anchorCtr="1">
            <a:spAutoFit/>
          </a:bodyPr>
          <a:lstStyle/>
          <a:p>
            <a:pPr algn="ctr"/>
            <a:r>
              <a:rPr lang="en-US" sz="2400" dirty="0" err="1" smtClean="0"/>
              <a:t>defusion</a:t>
            </a:r>
            <a:endParaRPr lang="en-US" sz="2400" dirty="0"/>
          </a:p>
        </p:txBody>
      </p:sp>
      <p:sp>
        <p:nvSpPr>
          <p:cNvPr id="51" name="TextBox 50"/>
          <p:cNvSpPr txBox="1"/>
          <p:nvPr/>
        </p:nvSpPr>
        <p:spPr>
          <a:xfrm>
            <a:off x="719120" y="2232732"/>
            <a:ext cx="1418057" cy="369332"/>
          </a:xfrm>
          <a:prstGeom prst="rect">
            <a:avLst/>
          </a:prstGeom>
          <a:noFill/>
        </p:spPr>
        <p:txBody>
          <a:bodyPr wrap="none" lIns="0" tIns="0" rIns="0" bIns="0" rtlCol="0" anchor="ctr" anchorCtr="1">
            <a:spAutoFit/>
          </a:bodyPr>
          <a:lstStyle/>
          <a:p>
            <a:pPr algn="ctr"/>
            <a:r>
              <a:rPr lang="en-US" sz="2400" dirty="0" smtClean="0"/>
              <a:t>acceptance</a:t>
            </a:r>
          </a:p>
        </p:txBody>
      </p:sp>
      <p:sp>
        <p:nvSpPr>
          <p:cNvPr id="52" name="TextBox 51"/>
          <p:cNvSpPr txBox="1"/>
          <p:nvPr/>
        </p:nvSpPr>
        <p:spPr>
          <a:xfrm>
            <a:off x="3655138" y="5991782"/>
            <a:ext cx="1841099" cy="369332"/>
          </a:xfrm>
          <a:prstGeom prst="rect">
            <a:avLst/>
          </a:prstGeom>
          <a:noFill/>
        </p:spPr>
        <p:txBody>
          <a:bodyPr wrap="none" lIns="0" tIns="0" rIns="0" bIns="0" rtlCol="0" anchor="ctr" anchorCtr="1">
            <a:spAutoFit/>
          </a:bodyPr>
          <a:lstStyle/>
          <a:p>
            <a:pPr algn="ctr"/>
            <a:r>
              <a:rPr lang="en-US" sz="2400" dirty="0"/>
              <a:t>s</a:t>
            </a:r>
            <a:r>
              <a:rPr lang="en-US" sz="2400" dirty="0" smtClean="0"/>
              <a:t>elf-as-context</a:t>
            </a:r>
          </a:p>
        </p:txBody>
      </p:sp>
      <p:sp>
        <p:nvSpPr>
          <p:cNvPr id="53" name="TextBox 52"/>
          <p:cNvSpPr txBox="1"/>
          <p:nvPr/>
        </p:nvSpPr>
        <p:spPr>
          <a:xfrm>
            <a:off x="3650863" y="521889"/>
            <a:ext cx="1849665" cy="369332"/>
          </a:xfrm>
          <a:prstGeom prst="rect">
            <a:avLst/>
          </a:prstGeom>
          <a:noFill/>
        </p:spPr>
        <p:txBody>
          <a:bodyPr wrap="none" lIns="0" tIns="0" rIns="0" bIns="0" rtlCol="0" anchor="ctr" anchorCtr="1">
            <a:spAutoFit/>
          </a:bodyPr>
          <a:lstStyle/>
          <a:p>
            <a:pPr algn="ctr"/>
            <a:r>
              <a:rPr lang="en-US" sz="2400" dirty="0"/>
              <a:t>s</a:t>
            </a:r>
            <a:r>
              <a:rPr lang="en-US" sz="2400" dirty="0" smtClean="0"/>
              <a:t>elf-as-process</a:t>
            </a:r>
          </a:p>
        </p:txBody>
      </p:sp>
    </p:spTree>
    <p:extLst>
      <p:ext uri="{BB962C8B-B14F-4D97-AF65-F5344CB8AC3E}">
        <p14:creationId xmlns:p14="http://schemas.microsoft.com/office/powerpoint/2010/main" val="1558857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rot="7200000">
            <a:off x="3680888" y="3940512"/>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787150" y="2397435"/>
            <a:ext cx="0" cy="205849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3600000">
            <a:off x="5462173" y="1881799"/>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3600000">
            <a:off x="3678030" y="2912880"/>
            <a:ext cx="0" cy="2057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787150" y="4455930"/>
            <a:ext cx="3571278" cy="43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8000000" flipV="1">
            <a:off x="1898125" y="2910609"/>
            <a:ext cx="3563521" cy="44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674412" y="4278969"/>
            <a:ext cx="2207485" cy="369332"/>
          </a:xfrm>
          <a:prstGeom prst="rect">
            <a:avLst/>
          </a:prstGeom>
          <a:noFill/>
        </p:spPr>
        <p:txBody>
          <a:bodyPr wrap="none" lIns="0" tIns="0" rIns="0" bIns="0" rtlCol="0" anchor="ctr" anchorCtr="1">
            <a:spAutoFit/>
          </a:bodyPr>
          <a:lstStyle/>
          <a:p>
            <a:pPr algn="ctr"/>
            <a:r>
              <a:rPr lang="en-US" sz="2400" dirty="0"/>
              <a:t>c</a:t>
            </a:r>
            <a:r>
              <a:rPr lang="en-US" sz="2400" dirty="0" smtClean="0"/>
              <a:t>ommitted action</a:t>
            </a:r>
            <a:endParaRPr lang="en-US" sz="2400" dirty="0"/>
          </a:p>
        </p:txBody>
      </p:sp>
      <p:sp>
        <p:nvSpPr>
          <p:cNvPr id="49" name="TextBox 48"/>
          <p:cNvSpPr txBox="1"/>
          <p:nvPr/>
        </p:nvSpPr>
        <p:spPr>
          <a:xfrm>
            <a:off x="7382007" y="2232732"/>
            <a:ext cx="792284" cy="369332"/>
          </a:xfrm>
          <a:prstGeom prst="rect">
            <a:avLst/>
          </a:prstGeom>
          <a:noFill/>
        </p:spPr>
        <p:txBody>
          <a:bodyPr wrap="none" lIns="0" tIns="0" rIns="0" bIns="0" rtlCol="0" anchor="ctr" anchorCtr="1">
            <a:spAutoFit/>
          </a:bodyPr>
          <a:lstStyle/>
          <a:p>
            <a:pPr algn="ctr"/>
            <a:r>
              <a:rPr lang="en-US" sz="2400" dirty="0"/>
              <a:t>v</a:t>
            </a:r>
            <a:r>
              <a:rPr lang="en-US" sz="2400" dirty="0" smtClean="0"/>
              <a:t>alues </a:t>
            </a:r>
          </a:p>
        </p:txBody>
      </p:sp>
      <p:sp>
        <p:nvSpPr>
          <p:cNvPr id="50" name="TextBox 49"/>
          <p:cNvSpPr txBox="1"/>
          <p:nvPr/>
        </p:nvSpPr>
        <p:spPr>
          <a:xfrm>
            <a:off x="885403" y="4278969"/>
            <a:ext cx="1085483" cy="369332"/>
          </a:xfrm>
          <a:prstGeom prst="rect">
            <a:avLst/>
          </a:prstGeom>
          <a:noFill/>
        </p:spPr>
        <p:txBody>
          <a:bodyPr wrap="none" lIns="0" tIns="0" rIns="0" bIns="0" rtlCol="0" anchor="ctr" anchorCtr="1">
            <a:spAutoFit/>
          </a:bodyPr>
          <a:lstStyle/>
          <a:p>
            <a:pPr algn="ctr"/>
            <a:r>
              <a:rPr lang="en-US" sz="2400" dirty="0" err="1" smtClean="0"/>
              <a:t>defusion</a:t>
            </a:r>
            <a:endParaRPr lang="en-US" sz="2400" dirty="0"/>
          </a:p>
        </p:txBody>
      </p:sp>
      <p:sp>
        <p:nvSpPr>
          <p:cNvPr id="51" name="TextBox 50"/>
          <p:cNvSpPr txBox="1"/>
          <p:nvPr/>
        </p:nvSpPr>
        <p:spPr>
          <a:xfrm>
            <a:off x="719120" y="2232732"/>
            <a:ext cx="1418057" cy="369332"/>
          </a:xfrm>
          <a:prstGeom prst="rect">
            <a:avLst/>
          </a:prstGeom>
          <a:noFill/>
        </p:spPr>
        <p:txBody>
          <a:bodyPr wrap="none" lIns="0" tIns="0" rIns="0" bIns="0" rtlCol="0" anchor="ctr" anchorCtr="1">
            <a:spAutoFit/>
          </a:bodyPr>
          <a:lstStyle/>
          <a:p>
            <a:pPr algn="ctr"/>
            <a:r>
              <a:rPr lang="en-US" sz="2400" dirty="0" smtClean="0"/>
              <a:t>acceptance</a:t>
            </a:r>
          </a:p>
        </p:txBody>
      </p:sp>
      <p:sp>
        <p:nvSpPr>
          <p:cNvPr id="52" name="TextBox 51"/>
          <p:cNvSpPr txBox="1"/>
          <p:nvPr/>
        </p:nvSpPr>
        <p:spPr>
          <a:xfrm>
            <a:off x="3655138" y="5991782"/>
            <a:ext cx="1841099" cy="369332"/>
          </a:xfrm>
          <a:prstGeom prst="rect">
            <a:avLst/>
          </a:prstGeom>
          <a:noFill/>
        </p:spPr>
        <p:txBody>
          <a:bodyPr wrap="none" lIns="0" tIns="0" rIns="0" bIns="0" rtlCol="0" anchor="ctr" anchorCtr="1">
            <a:spAutoFit/>
          </a:bodyPr>
          <a:lstStyle/>
          <a:p>
            <a:pPr algn="ctr"/>
            <a:r>
              <a:rPr lang="en-US" sz="2400" dirty="0"/>
              <a:t>s</a:t>
            </a:r>
            <a:r>
              <a:rPr lang="en-US" sz="2400" dirty="0" smtClean="0"/>
              <a:t>elf-as-context</a:t>
            </a:r>
          </a:p>
        </p:txBody>
      </p:sp>
      <p:sp>
        <p:nvSpPr>
          <p:cNvPr id="53" name="TextBox 52"/>
          <p:cNvSpPr txBox="1"/>
          <p:nvPr/>
        </p:nvSpPr>
        <p:spPr>
          <a:xfrm>
            <a:off x="3650863" y="521889"/>
            <a:ext cx="1849665" cy="369332"/>
          </a:xfrm>
          <a:prstGeom prst="rect">
            <a:avLst/>
          </a:prstGeom>
          <a:noFill/>
        </p:spPr>
        <p:txBody>
          <a:bodyPr wrap="none" lIns="0" tIns="0" rIns="0" bIns="0" rtlCol="0" anchor="ctr" anchorCtr="1">
            <a:spAutoFit/>
          </a:bodyPr>
          <a:lstStyle/>
          <a:p>
            <a:pPr algn="ctr"/>
            <a:r>
              <a:rPr lang="en-US" sz="2400" dirty="0"/>
              <a:t>s</a:t>
            </a:r>
            <a:r>
              <a:rPr lang="en-US" sz="2400" dirty="0" smtClean="0"/>
              <a:t>elf-as-process</a:t>
            </a:r>
          </a:p>
        </p:txBody>
      </p:sp>
      <p:sp>
        <p:nvSpPr>
          <p:cNvPr id="2" name="Rectangle 1"/>
          <p:cNvSpPr/>
          <p:nvPr/>
        </p:nvSpPr>
        <p:spPr>
          <a:xfrm>
            <a:off x="2492794" y="2232732"/>
            <a:ext cx="593477" cy="2415569"/>
          </a:xfrm>
          <a:prstGeom prst="rect">
            <a:avLst/>
          </a:prstGeom>
          <a:solidFill>
            <a:srgbClr val="C02A2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Triangle 2"/>
          <p:cNvSpPr/>
          <p:nvPr/>
        </p:nvSpPr>
        <p:spPr>
          <a:xfrm rot="1703174">
            <a:off x="3801957" y="2068399"/>
            <a:ext cx="1540572" cy="2854288"/>
          </a:xfrm>
          <a:prstGeom prst="rtTriangle">
            <a:avLst/>
          </a:prstGeom>
          <a:solidFill>
            <a:srgbClr val="FFE528">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16200000">
            <a:off x="4103391" y="2023929"/>
            <a:ext cx="1676906" cy="2833174"/>
          </a:xfrm>
          <a:prstGeom prst="rtTriangle">
            <a:avLst/>
          </a:prstGeom>
          <a:solidFill>
            <a:srgbClr val="639316">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04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16" grpId="0" animBg="1"/>
      <p:bldP spid="1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Hayes, </a:t>
            </a:r>
            <a:r>
              <a:rPr lang="en-US" dirty="0" err="1" smtClean="0"/>
              <a:t>Strosahl</a:t>
            </a:r>
            <a:r>
              <a:rPr lang="en-US" dirty="0" smtClean="0"/>
              <a:t>, &amp; Wilson, 1999</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t>
            </a:r>
            <a:r>
              <a:rPr lang="en-US" dirty="0" err="1" smtClean="0"/>
              <a:t>deliteralize</a:t>
            </a:r>
            <a:r>
              <a:rPr lang="en-US" dirty="0" smtClean="0"/>
              <a:t> means to </a:t>
            </a:r>
            <a:r>
              <a:rPr lang="en-US" dirty="0" smtClean="0">
                <a:solidFill>
                  <a:srgbClr val="0000FF"/>
                </a:solidFill>
              </a:rPr>
              <a:t>disrupt ordinary meaning functions of language</a:t>
            </a:r>
            <a:r>
              <a:rPr lang="en-US" dirty="0" smtClean="0"/>
              <a:t> such that the </a:t>
            </a:r>
            <a:r>
              <a:rPr lang="en-US" dirty="0" smtClean="0">
                <a:solidFill>
                  <a:srgbClr val="0000FF"/>
                </a:solidFill>
              </a:rPr>
              <a:t>ongoing process of framing events relationally is evident</a:t>
            </a:r>
            <a:r>
              <a:rPr lang="en-US" dirty="0" smtClean="0"/>
              <a:t> in the moment and competes with the stimulus products of relational activity. </a:t>
            </a:r>
            <a:r>
              <a:rPr lang="en-US" dirty="0" err="1" smtClean="0"/>
              <a:t>Deliteralization</a:t>
            </a:r>
            <a:r>
              <a:rPr lang="en-US" dirty="0" smtClean="0"/>
              <a:t> breaks down the tight equivalence classes and dominant verbal relations that establish stimulus functions through verbal means” (p. 74)</a:t>
            </a:r>
          </a:p>
          <a:p>
            <a:r>
              <a:rPr lang="en-US" dirty="0" smtClean="0"/>
              <a:t>“</a:t>
            </a:r>
            <a:r>
              <a:rPr lang="en-US" dirty="0" err="1" smtClean="0"/>
              <a:t>Deliteralization</a:t>
            </a:r>
            <a:r>
              <a:rPr lang="en-US" dirty="0" smtClean="0"/>
              <a:t> involves establishing contexts in which </a:t>
            </a:r>
            <a:r>
              <a:rPr lang="en-US" dirty="0" smtClean="0">
                <a:solidFill>
                  <a:srgbClr val="0000FF"/>
                </a:solidFill>
              </a:rPr>
              <a:t>the distinction between derived and direct stimulus functions is more experientially evident</a:t>
            </a:r>
            <a:r>
              <a:rPr lang="en-US" dirty="0" smtClean="0"/>
              <a:t>, and in which </a:t>
            </a:r>
            <a:r>
              <a:rPr lang="en-US" dirty="0" smtClean="0">
                <a:solidFill>
                  <a:srgbClr val="0000FF"/>
                </a:solidFill>
              </a:rPr>
              <a:t>verbal stimuli have multiple effects, only some of which are derived</a:t>
            </a:r>
            <a:r>
              <a:rPr lang="en-US" dirty="0" smtClean="0"/>
              <a:t>.” (p. 150)</a:t>
            </a:r>
            <a:endParaRPr lang="en-US" dirty="0"/>
          </a:p>
        </p:txBody>
      </p:sp>
      <p:pic>
        <p:nvPicPr>
          <p:cNvPr id="4" name="Picture 3" descr="act 1st 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255" y="1417638"/>
            <a:ext cx="3181038" cy="4765600"/>
          </a:xfrm>
          <a:prstGeom prst="rect">
            <a:avLst/>
          </a:prstGeom>
        </p:spPr>
      </p:pic>
    </p:spTree>
    <p:extLst>
      <p:ext uri="{BB962C8B-B14F-4D97-AF65-F5344CB8AC3E}">
        <p14:creationId xmlns:p14="http://schemas.microsoft.com/office/powerpoint/2010/main" val="22921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Luoma</a:t>
            </a:r>
            <a:r>
              <a:rPr lang="en-US" dirty="0" smtClean="0"/>
              <a:t>, Hayes, &amp; </a:t>
            </a:r>
            <a:r>
              <a:rPr lang="en-US" dirty="0" err="1" smtClean="0"/>
              <a:t>Walser</a:t>
            </a:r>
            <a:r>
              <a:rPr lang="en-US" dirty="0" smtClean="0"/>
              <a:t>, 2007</a:t>
            </a:r>
            <a:endParaRPr lang="en-US" dirty="0"/>
          </a:p>
        </p:txBody>
      </p:sp>
      <p:sp>
        <p:nvSpPr>
          <p:cNvPr id="3" name="Content Placeholder 2"/>
          <p:cNvSpPr>
            <a:spLocks noGrp="1"/>
          </p:cNvSpPr>
          <p:nvPr>
            <p:ph sz="half" idx="1"/>
          </p:nvPr>
        </p:nvSpPr>
        <p:spPr/>
        <p:txBody>
          <a:bodyPr/>
          <a:lstStyle/>
          <a:p>
            <a:r>
              <a:rPr lang="en-US" dirty="0" smtClean="0"/>
              <a:t>“</a:t>
            </a:r>
            <a:r>
              <a:rPr lang="en-US" dirty="0" err="1" smtClean="0"/>
              <a:t>Defusion</a:t>
            </a:r>
            <a:r>
              <a:rPr lang="en-US" dirty="0" smtClean="0"/>
              <a:t>… refers to the process of </a:t>
            </a:r>
            <a:r>
              <a:rPr lang="en-US" dirty="0" smtClean="0">
                <a:solidFill>
                  <a:srgbClr val="0000FF"/>
                </a:solidFill>
              </a:rPr>
              <a:t>creating nonliteral contexts </a:t>
            </a:r>
            <a:r>
              <a:rPr lang="en-US" dirty="0" smtClean="0"/>
              <a:t>in which </a:t>
            </a:r>
            <a:r>
              <a:rPr lang="en-US" dirty="0" smtClean="0">
                <a:solidFill>
                  <a:srgbClr val="0000FF"/>
                </a:solidFill>
              </a:rPr>
              <a:t>language can be seen as an active, ongoing, relational process </a:t>
            </a:r>
            <a:r>
              <a:rPr lang="en-US" dirty="0" smtClean="0"/>
              <a:t>that is historical in nature and present in the current moment.” (p. 18)</a:t>
            </a:r>
            <a:endParaRPr lang="en-US" dirty="0"/>
          </a:p>
        </p:txBody>
      </p:sp>
      <p:sp>
        <p:nvSpPr>
          <p:cNvPr id="5" name="Content Placeholder 4"/>
          <p:cNvSpPr>
            <a:spLocks noGrp="1"/>
          </p:cNvSpPr>
          <p:nvPr>
            <p:ph sz="half" idx="2"/>
          </p:nvPr>
        </p:nvSpPr>
        <p:spPr/>
        <p:txBody>
          <a:bodyPr/>
          <a:lstStyle/>
          <a:p>
            <a:endParaRPr lang="en-US"/>
          </a:p>
        </p:txBody>
      </p:sp>
      <p:pic>
        <p:nvPicPr>
          <p:cNvPr id="4" name="Picture 3" descr="learning a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576" y="1600200"/>
            <a:ext cx="3503094" cy="4525962"/>
          </a:xfrm>
          <a:prstGeom prst="rect">
            <a:avLst/>
          </a:prstGeom>
        </p:spPr>
      </p:pic>
    </p:spTree>
    <p:extLst>
      <p:ext uri="{BB962C8B-B14F-4D97-AF65-F5344CB8AC3E}">
        <p14:creationId xmlns:p14="http://schemas.microsoft.com/office/powerpoint/2010/main" val="3974852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Hayes, </a:t>
            </a:r>
            <a:r>
              <a:rPr lang="en-US" dirty="0" err="1" smtClean="0"/>
              <a:t>Strosahl</a:t>
            </a:r>
            <a:r>
              <a:rPr lang="en-US" dirty="0" smtClean="0"/>
              <a:t>, &amp; Wilson, 2012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
            </a:r>
            <a:r>
              <a:rPr lang="en-US" dirty="0" err="1" smtClean="0"/>
              <a:t>defusion</a:t>
            </a:r>
            <a:r>
              <a:rPr lang="en-US" dirty="0" smtClean="0"/>
              <a:t> methods attempt to alter the functional context of minding so that it is possible to </a:t>
            </a:r>
            <a:r>
              <a:rPr lang="en-US" dirty="0" smtClean="0">
                <a:solidFill>
                  <a:srgbClr val="0000FF"/>
                </a:solidFill>
              </a:rPr>
              <a:t>appreciate the process of thinking and feeling, not just the content </a:t>
            </a:r>
            <a:r>
              <a:rPr lang="en-US" dirty="0" smtClean="0"/>
              <a:t>of those activities.” (p. 71)</a:t>
            </a:r>
          </a:p>
          <a:p>
            <a:r>
              <a:rPr lang="en-US" dirty="0" smtClean="0"/>
              <a:t>“</a:t>
            </a:r>
            <a:r>
              <a:rPr lang="en-US" dirty="0" err="1" smtClean="0"/>
              <a:t>Defusion</a:t>
            </a:r>
            <a:r>
              <a:rPr lang="en-US" dirty="0" smtClean="0"/>
              <a:t> methods reduce the transformation of stimulus functions by </a:t>
            </a:r>
            <a:r>
              <a:rPr lang="en-US" dirty="0" smtClean="0">
                <a:solidFill>
                  <a:srgbClr val="0000FF"/>
                </a:solidFill>
              </a:rPr>
              <a:t>altering the cues and contexts that support fusion</a:t>
            </a:r>
            <a:r>
              <a:rPr lang="en-US" dirty="0" smtClean="0"/>
              <a:t>.” (p. 71)</a:t>
            </a:r>
          </a:p>
          <a:p>
            <a:r>
              <a:rPr lang="en-US" dirty="0" smtClean="0">
                <a:solidFill>
                  <a:srgbClr val="0000FF"/>
                </a:solidFill>
              </a:rPr>
              <a:t>Separating “…ongoing cognitive process from its cognitive products</a:t>
            </a:r>
            <a:r>
              <a:rPr lang="en-US" dirty="0" smtClean="0"/>
              <a:t>.” (p. 244)</a:t>
            </a:r>
          </a:p>
          <a:p>
            <a:r>
              <a:rPr lang="en-US" dirty="0" smtClean="0"/>
              <a:t>“…making closer contact with </a:t>
            </a:r>
            <a:r>
              <a:rPr lang="en-US" dirty="0" smtClean="0">
                <a:solidFill>
                  <a:srgbClr val="0000FF"/>
                </a:solidFill>
              </a:rPr>
              <a:t>verbal events as they really are, not merely as what they say they are</a:t>
            </a:r>
            <a:r>
              <a:rPr lang="en-US" dirty="0" smtClean="0"/>
              <a:t>.” (p. 244)</a:t>
            </a:r>
            <a:endParaRPr lang="en-US" dirty="0"/>
          </a:p>
        </p:txBody>
      </p:sp>
      <p:pic>
        <p:nvPicPr>
          <p:cNvPr id="4" name="Picture 3" descr="act 2nd 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769" y="1600200"/>
            <a:ext cx="3100619" cy="4650929"/>
          </a:xfrm>
          <a:prstGeom prst="rect">
            <a:avLst/>
          </a:prstGeom>
        </p:spPr>
      </p:pic>
    </p:spTree>
    <p:extLst>
      <p:ext uri="{BB962C8B-B14F-4D97-AF65-F5344CB8AC3E}">
        <p14:creationId xmlns:p14="http://schemas.microsoft.com/office/powerpoint/2010/main" val="10341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Harris, 2009</a:t>
            </a:r>
            <a:endParaRPr lang="en-US" dirty="0"/>
          </a:p>
        </p:txBody>
      </p:sp>
      <p:sp>
        <p:nvSpPr>
          <p:cNvPr id="3" name="Content Placeholder 2"/>
          <p:cNvSpPr>
            <a:spLocks noGrp="1"/>
          </p:cNvSpPr>
          <p:nvPr>
            <p:ph idx="1"/>
          </p:nvPr>
        </p:nvSpPr>
        <p:spPr/>
        <p:txBody>
          <a:bodyPr/>
          <a:lstStyle/>
          <a:p>
            <a:r>
              <a:rPr lang="en-US" dirty="0" smtClean="0"/>
              <a:t>“</a:t>
            </a:r>
            <a:r>
              <a:rPr lang="en-US" dirty="0" err="1" smtClean="0"/>
              <a:t>Defusion</a:t>
            </a:r>
            <a:r>
              <a:rPr lang="en-US" dirty="0" smtClean="0"/>
              <a:t> means </a:t>
            </a:r>
            <a:r>
              <a:rPr lang="en-US" dirty="0" smtClean="0">
                <a:solidFill>
                  <a:srgbClr val="0000FF"/>
                </a:solidFill>
              </a:rPr>
              <a:t>separating or distancing from our thoughts</a:t>
            </a:r>
            <a:r>
              <a:rPr lang="en-US" dirty="0" smtClean="0"/>
              <a:t>, letting them come and go instead of being caught up in them. In other words, </a:t>
            </a:r>
            <a:r>
              <a:rPr lang="en-US" dirty="0" err="1" smtClean="0"/>
              <a:t>defusion</a:t>
            </a:r>
            <a:r>
              <a:rPr lang="en-US" dirty="0" smtClean="0"/>
              <a:t> means</a:t>
            </a:r>
          </a:p>
          <a:p>
            <a:pPr lvl="1"/>
            <a:r>
              <a:rPr lang="en-US" dirty="0" smtClean="0">
                <a:solidFill>
                  <a:srgbClr val="0000FF"/>
                </a:solidFill>
              </a:rPr>
              <a:t>looking at thoughts rather than from thoughts</a:t>
            </a:r>
          </a:p>
          <a:p>
            <a:pPr lvl="1"/>
            <a:r>
              <a:rPr lang="en-US" dirty="0" smtClean="0"/>
              <a:t>noticing thoughts rather than being caught up in thoughts; and</a:t>
            </a:r>
          </a:p>
          <a:p>
            <a:pPr lvl="1"/>
            <a:r>
              <a:rPr lang="en-US" dirty="0" smtClean="0"/>
              <a:t>letting thoughts come and go rather than holding on to them” (p. 97)</a:t>
            </a:r>
          </a:p>
        </p:txBody>
      </p:sp>
      <p:pic>
        <p:nvPicPr>
          <p:cNvPr id="4" name="Picture 3" descr="act made sim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16" y="1417638"/>
            <a:ext cx="3877870" cy="4872027"/>
          </a:xfrm>
          <a:prstGeom prst="rect">
            <a:avLst/>
          </a:prstGeom>
        </p:spPr>
      </p:pic>
    </p:spTree>
    <p:extLst>
      <p:ext uri="{BB962C8B-B14F-4D97-AF65-F5344CB8AC3E}">
        <p14:creationId xmlns:p14="http://schemas.microsoft.com/office/powerpoint/2010/main" val="228600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Luciano, et al., 2011</a:t>
            </a:r>
            <a:endParaRPr lang="en-US" dirty="0"/>
          </a:p>
        </p:txBody>
      </p:sp>
      <p:sp>
        <p:nvSpPr>
          <p:cNvPr id="3" name="Content Placeholder 2"/>
          <p:cNvSpPr>
            <a:spLocks noGrp="1"/>
          </p:cNvSpPr>
          <p:nvPr>
            <p:ph idx="1"/>
          </p:nvPr>
        </p:nvSpPr>
        <p:spPr/>
        <p:txBody>
          <a:bodyPr/>
          <a:lstStyle/>
          <a:p>
            <a:r>
              <a:rPr lang="en-US" dirty="0" smtClean="0"/>
              <a:t>“</a:t>
            </a:r>
            <a:r>
              <a:rPr lang="en-US" dirty="0" err="1" smtClean="0"/>
              <a:t>Defusion</a:t>
            </a:r>
            <a:r>
              <a:rPr lang="en-US" dirty="0" smtClean="0"/>
              <a:t> </a:t>
            </a:r>
            <a:r>
              <a:rPr lang="en-US" dirty="0"/>
              <a:t>interactions in ACT are oriented to promote the </a:t>
            </a:r>
            <a:r>
              <a:rPr lang="en-US" dirty="0">
                <a:solidFill>
                  <a:srgbClr val="0000FF"/>
                </a:solidFill>
              </a:rPr>
              <a:t>discrimination of the ongoing process of having any thought </a:t>
            </a:r>
            <a:r>
              <a:rPr lang="en-US" dirty="0"/>
              <a:t>or feeling as well as to </a:t>
            </a:r>
            <a:r>
              <a:rPr lang="en-US" dirty="0">
                <a:solidFill>
                  <a:srgbClr val="0000FF"/>
                </a:solidFill>
              </a:rPr>
              <a:t>discriminate the person who is having each of them</a:t>
            </a:r>
            <a:r>
              <a:rPr lang="en-US" dirty="0"/>
              <a:t>. These interactions aim to </a:t>
            </a:r>
            <a:r>
              <a:rPr lang="en-US" dirty="0">
                <a:solidFill>
                  <a:srgbClr val="0000FF"/>
                </a:solidFill>
              </a:rPr>
              <a:t>promote the experience of self</a:t>
            </a:r>
            <a:r>
              <a:rPr lang="en-US" dirty="0" smtClean="0">
                <a:solidFill>
                  <a:srgbClr val="0000FF"/>
                </a:solidFill>
              </a:rPr>
              <a:t>-as</a:t>
            </a:r>
            <a:r>
              <a:rPr lang="en-US" dirty="0">
                <a:solidFill>
                  <a:srgbClr val="0000FF"/>
                </a:solidFill>
              </a:rPr>
              <a:t>-context </a:t>
            </a:r>
            <a:r>
              <a:rPr lang="en-US" dirty="0"/>
              <a:t>as a consistent perspective in order to alter the functions of those thoughts and feelings</a:t>
            </a:r>
            <a:r>
              <a:rPr lang="en-US" dirty="0" smtClean="0"/>
              <a:t>.” (p. 166)</a:t>
            </a:r>
            <a:endParaRPr lang="en-US" dirty="0"/>
          </a:p>
          <a:p>
            <a:endParaRPr lang="en-US" dirty="0"/>
          </a:p>
        </p:txBody>
      </p:sp>
      <p:pic>
        <p:nvPicPr>
          <p:cNvPr id="4" name="Picture 3" descr="a-relational-frame-analysis-of-defusion-E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226" y="1417638"/>
            <a:ext cx="3718869" cy="5089342"/>
          </a:xfrm>
          <a:prstGeom prst="rect">
            <a:avLst/>
          </a:prstGeom>
          <a:solidFill>
            <a:schemeClr val="bg1"/>
          </a:solidFill>
        </p:spPr>
      </p:pic>
    </p:spTree>
    <p:extLst>
      <p:ext uri="{BB962C8B-B14F-4D97-AF65-F5344CB8AC3E}">
        <p14:creationId xmlns:p14="http://schemas.microsoft.com/office/powerpoint/2010/main" val="420531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Wilson &amp; Murrell, 2004</a:t>
            </a:r>
            <a:endParaRPr lang="en-US" dirty="0"/>
          </a:p>
        </p:txBody>
      </p:sp>
      <p:sp>
        <p:nvSpPr>
          <p:cNvPr id="3" name="Content Placeholder 2"/>
          <p:cNvSpPr>
            <a:spLocks noGrp="1"/>
          </p:cNvSpPr>
          <p:nvPr>
            <p:ph sz="half" idx="1"/>
          </p:nvPr>
        </p:nvSpPr>
        <p:spPr/>
        <p:txBody>
          <a:bodyPr/>
          <a:lstStyle/>
          <a:p>
            <a:r>
              <a:rPr lang="en-US" dirty="0" smtClean="0"/>
              <a:t>“Cognitive </a:t>
            </a:r>
            <a:r>
              <a:rPr lang="en-US" dirty="0" err="1" smtClean="0"/>
              <a:t>defusion</a:t>
            </a:r>
            <a:r>
              <a:rPr lang="en-US" dirty="0" smtClean="0"/>
              <a:t>… refers to procedures that </a:t>
            </a:r>
            <a:r>
              <a:rPr lang="en-US" dirty="0" smtClean="0">
                <a:solidFill>
                  <a:srgbClr val="0000FF"/>
                </a:solidFill>
              </a:rPr>
              <a:t>broaden repertoires </a:t>
            </a:r>
            <a:r>
              <a:rPr lang="en-US" dirty="0" smtClean="0"/>
              <a:t>with respect to stimuli that have acquired their psychological functions through relational (or verbal) processes.” (p. 131)</a:t>
            </a:r>
            <a:endParaRPr lang="en-US" dirty="0"/>
          </a:p>
        </p:txBody>
      </p:sp>
      <p:sp>
        <p:nvSpPr>
          <p:cNvPr id="5" name="Content Placeholder 4"/>
          <p:cNvSpPr>
            <a:spLocks noGrp="1"/>
          </p:cNvSpPr>
          <p:nvPr>
            <p:ph sz="half" idx="2"/>
          </p:nvPr>
        </p:nvSpPr>
        <p:spPr/>
        <p:txBody>
          <a:bodyPr/>
          <a:lstStyle/>
          <a:p>
            <a:endParaRPr lang="en-US"/>
          </a:p>
        </p:txBody>
      </p:sp>
      <p:pic>
        <p:nvPicPr>
          <p:cNvPr id="4" name="Picture 3" descr="mindfulness and accepta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460" y="1600200"/>
            <a:ext cx="3007656" cy="4522791"/>
          </a:xfrm>
          <a:prstGeom prst="rect">
            <a:avLst/>
          </a:prstGeom>
        </p:spPr>
      </p:pic>
    </p:spTree>
    <p:extLst>
      <p:ext uri="{BB962C8B-B14F-4D97-AF65-F5344CB8AC3E}">
        <p14:creationId xmlns:p14="http://schemas.microsoft.com/office/powerpoint/2010/main" val="2165060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My Values Are More Important Than My Mind’s Judgments about My Public Behavior</a:t>
            </a:r>
            <a:endParaRPr lang="en-US" sz="3200" dirty="0"/>
          </a:p>
        </p:txBody>
      </p:sp>
      <p:pic>
        <p:nvPicPr>
          <p:cNvPr id="4" name="Content Placeholder 3" descr="aba follies.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9298" b="7375"/>
          <a:stretch/>
        </p:blipFill>
        <p:spPr/>
      </p:pic>
    </p:spTree>
    <p:extLst>
      <p:ext uri="{BB962C8B-B14F-4D97-AF65-F5344CB8AC3E}">
        <p14:creationId xmlns:p14="http://schemas.microsoft.com/office/powerpoint/2010/main" val="1490350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Forman, et al., 2012</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t>
            </a:r>
            <a:r>
              <a:rPr lang="en-US" dirty="0" err="1"/>
              <a:t>Defusion</a:t>
            </a:r>
            <a:r>
              <a:rPr lang="en-US" dirty="0"/>
              <a:t> refers to a state of mind wherein one achieves psychological distance from subjective experiences, seeing them merely as psychological events or states </a:t>
            </a:r>
            <a:r>
              <a:rPr lang="en-US" dirty="0">
                <a:solidFill>
                  <a:srgbClr val="0000FF"/>
                </a:solidFill>
              </a:rPr>
              <a:t>rather than as literal, truth-based interpretations of reality</a:t>
            </a:r>
            <a:r>
              <a:rPr lang="en-US" dirty="0"/>
              <a:t> (</a:t>
            </a:r>
            <a:r>
              <a:rPr lang="en-US" dirty="0" err="1"/>
              <a:t>Blackledge</a:t>
            </a:r>
            <a:r>
              <a:rPr lang="en-US" dirty="0"/>
              <a:t>, 2007; Masuda, Hayes, </a:t>
            </a:r>
            <a:r>
              <a:rPr lang="en-US" dirty="0" err="1"/>
              <a:t>Sackett</a:t>
            </a:r>
            <a:r>
              <a:rPr lang="en-US" dirty="0"/>
              <a:t>, &amp; </a:t>
            </a:r>
            <a:r>
              <a:rPr lang="en-US" dirty="0" err="1"/>
              <a:t>Twohig</a:t>
            </a:r>
            <a:r>
              <a:rPr lang="en-US" dirty="0"/>
              <a:t>, 2004)</a:t>
            </a:r>
            <a:r>
              <a:rPr lang="en-US" dirty="0" smtClean="0"/>
              <a:t>.” (p. 55)</a:t>
            </a:r>
            <a:endParaRPr lang="en-US" dirty="0"/>
          </a:p>
          <a:p>
            <a:r>
              <a:rPr lang="en-US" dirty="0" smtClean="0"/>
              <a:t>“…cognitive </a:t>
            </a:r>
            <a:r>
              <a:rPr lang="en-US" dirty="0" err="1"/>
              <a:t>defusion</a:t>
            </a:r>
            <a:r>
              <a:rPr lang="en-US" dirty="0"/>
              <a:t> refers to the process by which thoughts are </a:t>
            </a:r>
            <a:r>
              <a:rPr lang="en-US" dirty="0">
                <a:solidFill>
                  <a:srgbClr val="0000FF"/>
                </a:solidFill>
              </a:rPr>
              <a:t>viewed as simply thoughts rather than absolute truths</a:t>
            </a:r>
            <a:r>
              <a:rPr lang="en-US" dirty="0"/>
              <a:t>, and thus the </a:t>
            </a:r>
            <a:r>
              <a:rPr lang="en-US" dirty="0" smtClean="0"/>
              <a:t>disabling </a:t>
            </a:r>
            <a:r>
              <a:rPr lang="en-US" dirty="0"/>
              <a:t>function of such a thought is interrupted (</a:t>
            </a:r>
            <a:r>
              <a:rPr lang="en-US" dirty="0" err="1"/>
              <a:t>Blackledge</a:t>
            </a:r>
            <a:r>
              <a:rPr lang="en-US" dirty="0"/>
              <a:t>, 2007). Clinically, </a:t>
            </a:r>
            <a:r>
              <a:rPr lang="en-US" dirty="0" err="1"/>
              <a:t>defusion</a:t>
            </a:r>
            <a:r>
              <a:rPr lang="en-US" dirty="0"/>
              <a:t> is the </a:t>
            </a:r>
            <a:r>
              <a:rPr lang="en-US" dirty="0">
                <a:solidFill>
                  <a:srgbClr val="0000FF"/>
                </a:solidFill>
              </a:rPr>
              <a:t>ability to step back from or distance oneself from one’s subjective experience</a:t>
            </a:r>
            <a:r>
              <a:rPr lang="en-US" dirty="0"/>
              <a:t> in a manner that enables patients to see that their thoughts are ‘‘just thoughts’’ that need not be believed nor disbelieved (Hayes, 2004; Wilson &amp; Roberts, 2002). As individuals begin to experience their thoughts less literally – observing them as just thoughts – they are able to respond in a manner consistent with chosen values rather than reacting to thoughts, worries, or sensations (</a:t>
            </a:r>
            <a:r>
              <a:rPr lang="en-US" dirty="0" err="1"/>
              <a:t>Eifert</a:t>
            </a:r>
            <a:r>
              <a:rPr lang="en-US" dirty="0"/>
              <a:t> et al., 2009)</a:t>
            </a:r>
            <a:r>
              <a:rPr lang="en-US" dirty="0" smtClean="0"/>
              <a:t>.” (p. 56)</a:t>
            </a:r>
            <a:endParaRPr lang="en-US" dirty="0"/>
          </a:p>
          <a:p>
            <a:endParaRPr lang="en-US" dirty="0"/>
          </a:p>
        </p:txBody>
      </p:sp>
      <p:pic>
        <p:nvPicPr>
          <p:cNvPr id="4" name="Picture 3" descr="DD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395" y="1417638"/>
            <a:ext cx="3969594" cy="5137122"/>
          </a:xfrm>
          <a:prstGeom prst="rect">
            <a:avLst/>
          </a:prstGeom>
          <a:solidFill>
            <a:schemeClr val="bg1"/>
          </a:solidFill>
        </p:spPr>
      </p:pic>
    </p:spTree>
    <p:extLst>
      <p:ext uri="{BB962C8B-B14F-4D97-AF65-F5344CB8AC3E}">
        <p14:creationId xmlns:p14="http://schemas.microsoft.com/office/powerpoint/2010/main" val="22323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Blackledge</a:t>
            </a:r>
            <a:r>
              <a:rPr lang="en-US" dirty="0" smtClean="0"/>
              <a:t>, 2007</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“Cognitive </a:t>
            </a:r>
            <a:r>
              <a:rPr lang="en-US" dirty="0" err="1"/>
              <a:t>defusion</a:t>
            </a:r>
            <a:r>
              <a:rPr lang="en-US" dirty="0"/>
              <a:t> is a process in which targeted verbal stimulus transformations are at least temporarily disrupted by the introduction of contextual cues that displace key, ubiquitous features of the context of literality controlling the processes of relational responding that give rise to verbal stimulus transformations in general. </a:t>
            </a:r>
            <a:r>
              <a:rPr lang="en-US" dirty="0" smtClean="0"/>
              <a:t>Colloquially</a:t>
            </a:r>
            <a:r>
              <a:rPr lang="en-US" dirty="0"/>
              <a:t>, </a:t>
            </a:r>
            <a:r>
              <a:rPr lang="en-US" dirty="0" err="1"/>
              <a:t>defusion</a:t>
            </a:r>
            <a:r>
              <a:rPr lang="en-US" dirty="0"/>
              <a:t> occurs when </a:t>
            </a:r>
            <a:r>
              <a:rPr lang="en-US" dirty="0">
                <a:solidFill>
                  <a:srgbClr val="0000FF"/>
                </a:solidFill>
              </a:rPr>
              <a:t>language-use conventions are violated </a:t>
            </a:r>
            <a:r>
              <a:rPr lang="en-US" dirty="0"/>
              <a:t>to the point that specific words or phrases lose their ability to make these words’ abstract referents psychologically present and appear to exert control over subsequent behavior</a:t>
            </a:r>
            <a:r>
              <a:rPr lang="en-US" dirty="0" smtClean="0"/>
              <a:t>.” (p. 8)</a:t>
            </a:r>
            <a:endParaRPr lang="en-US" dirty="0"/>
          </a:p>
        </p:txBody>
      </p:sp>
      <p:pic>
        <p:nvPicPr>
          <p:cNvPr id="4" name="Picture 3" descr="Blackledge 200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695" y="1250484"/>
            <a:ext cx="3250453" cy="4875679"/>
          </a:xfrm>
          <a:prstGeom prst="rect">
            <a:avLst/>
          </a:prstGeom>
          <a:solidFill>
            <a:schemeClr val="bg1"/>
          </a:solidFill>
        </p:spPr>
      </p:pic>
    </p:spTree>
    <p:extLst>
      <p:ext uri="{BB962C8B-B14F-4D97-AF65-F5344CB8AC3E}">
        <p14:creationId xmlns:p14="http://schemas.microsoft.com/office/powerpoint/2010/main" val="27439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lstStyle/>
          <a:p>
            <a:r>
              <a:rPr lang="en-US" dirty="0" smtClean="0"/>
              <a:t>conscious experience in the moment</a:t>
            </a:r>
          </a:p>
          <a:p>
            <a:r>
              <a:rPr lang="en-US" dirty="0" smtClean="0"/>
              <a:t>awareness of the process of thinking</a:t>
            </a:r>
          </a:p>
          <a:p>
            <a:r>
              <a:rPr lang="en-US" dirty="0" smtClean="0"/>
              <a:t>involves the creation of nonliteral contexts</a:t>
            </a:r>
          </a:p>
          <a:p>
            <a:r>
              <a:rPr lang="en-US" dirty="0" smtClean="0"/>
              <a:t>meaning of thoughts is disrupted/diminished</a:t>
            </a:r>
          </a:p>
          <a:p>
            <a:r>
              <a:rPr lang="en-US" dirty="0" smtClean="0"/>
              <a:t>getting distance from thoughts</a:t>
            </a:r>
          </a:p>
          <a:p>
            <a:r>
              <a:rPr lang="en-US" dirty="0" smtClean="0"/>
              <a:t>distinguishing self from thoughts</a:t>
            </a:r>
          </a:p>
          <a:p>
            <a:r>
              <a:rPr lang="en-US" dirty="0" smtClean="0"/>
              <a:t>diversifying behavioral options</a:t>
            </a:r>
          </a:p>
          <a:p>
            <a:endParaRPr lang="en-US" dirty="0"/>
          </a:p>
        </p:txBody>
      </p:sp>
    </p:spTree>
    <p:extLst>
      <p:ext uri="{BB962C8B-B14F-4D97-AF65-F5344CB8AC3E}">
        <p14:creationId xmlns:p14="http://schemas.microsoft.com/office/powerpoint/2010/main" val="2635426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(function) of </a:t>
            </a:r>
            <a:r>
              <a:rPr lang="en-US" dirty="0" err="1" smtClean="0"/>
              <a:t>Defusion</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to </a:t>
            </a:r>
            <a:r>
              <a:rPr lang="en-US" dirty="0" smtClean="0">
                <a:solidFill>
                  <a:srgbClr val="0000FF"/>
                </a:solidFill>
              </a:rPr>
              <a:t>disrupt the meaning </a:t>
            </a:r>
            <a:r>
              <a:rPr lang="en-US" dirty="0" smtClean="0"/>
              <a:t>(stimulus functions) of a verbal/cognitive experience</a:t>
            </a:r>
          </a:p>
          <a:p>
            <a:pPr marL="1031875" lvl="1" indent="-522288">
              <a:buFont typeface="+mj-lt"/>
              <a:buAutoNum type="alphaLcPeriod"/>
            </a:pPr>
            <a:r>
              <a:rPr lang="en-US" dirty="0" smtClean="0"/>
              <a:t>perhaps by minimizing the prevailing meaning</a:t>
            </a:r>
          </a:p>
          <a:p>
            <a:pPr marL="1031875" lvl="1" indent="-522288">
              <a:buFont typeface="+mj-lt"/>
              <a:buAutoNum type="alphaLcPeriod"/>
            </a:pPr>
            <a:r>
              <a:rPr lang="en-US" dirty="0" smtClean="0"/>
              <a:t>but also by adding to the prevailing meaning</a:t>
            </a:r>
          </a:p>
          <a:p>
            <a:pPr marL="514350" indent="-514350">
              <a:buFont typeface="+mj-lt"/>
              <a:buAutoNum type="arabicPeriod"/>
            </a:pPr>
            <a:r>
              <a:rPr lang="en-US" dirty="0" smtClean="0"/>
              <a:t>to </a:t>
            </a:r>
            <a:r>
              <a:rPr lang="en-US" dirty="0" smtClean="0">
                <a:solidFill>
                  <a:srgbClr val="0000FF"/>
                </a:solidFill>
              </a:rPr>
              <a:t>disrupt the effect </a:t>
            </a:r>
            <a:r>
              <a:rPr lang="en-US" dirty="0" smtClean="0"/>
              <a:t>(response functions) of the experience</a:t>
            </a:r>
          </a:p>
          <a:p>
            <a:pPr marL="1031875" lvl="1" indent="-522288">
              <a:buFont typeface="+mj-lt"/>
              <a:buAutoNum type="alphaLcPeriod"/>
            </a:pPr>
            <a:r>
              <a:rPr lang="en-US" dirty="0"/>
              <a:t>perhaps by </a:t>
            </a:r>
            <a:r>
              <a:rPr lang="en-US" dirty="0" smtClean="0"/>
              <a:t>reducing the </a:t>
            </a:r>
            <a:r>
              <a:rPr lang="en-US" dirty="0"/>
              <a:t>prevailing </a:t>
            </a:r>
            <a:r>
              <a:rPr lang="en-US" dirty="0" smtClean="0"/>
              <a:t>response</a:t>
            </a:r>
            <a:endParaRPr lang="en-US" dirty="0"/>
          </a:p>
          <a:p>
            <a:pPr marL="1031875" lvl="1" indent="-522288">
              <a:buFont typeface="+mj-lt"/>
              <a:buAutoNum type="alphaLcPeriod"/>
            </a:pPr>
            <a:r>
              <a:rPr lang="en-US" dirty="0"/>
              <a:t>but also by </a:t>
            </a:r>
            <a:r>
              <a:rPr lang="en-US" dirty="0" smtClean="0"/>
              <a:t>diversifying response options</a:t>
            </a:r>
            <a:endParaRPr lang="en-US" dirty="0"/>
          </a:p>
          <a:p>
            <a:pPr marL="514350" indent="-514350">
              <a:buFont typeface="+mj-lt"/>
              <a:buAutoNum type="arabicPeriod"/>
            </a:pPr>
            <a:r>
              <a:rPr lang="en-US" dirty="0" smtClean="0"/>
              <a:t>to allow the </a:t>
            </a:r>
            <a:r>
              <a:rPr lang="en-US" dirty="0" smtClean="0">
                <a:solidFill>
                  <a:srgbClr val="0000FF"/>
                </a:solidFill>
              </a:rPr>
              <a:t>workability of experiences to guide behavior</a:t>
            </a:r>
            <a:r>
              <a:rPr lang="en-US" dirty="0" smtClean="0"/>
              <a:t> when the prevailing meaning is not so workable</a:t>
            </a:r>
            <a:endParaRPr lang="en-US" dirty="0"/>
          </a:p>
        </p:txBody>
      </p:sp>
    </p:spTree>
    <p:extLst>
      <p:ext uri="{BB962C8B-B14F-4D97-AF65-F5344CB8AC3E}">
        <p14:creationId xmlns:p14="http://schemas.microsoft.com/office/powerpoint/2010/main" val="1431175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Blackledge</a:t>
            </a:r>
            <a:r>
              <a:rPr lang="en-US" dirty="0" smtClean="0"/>
              <a:t> &amp; Drake, 2013</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act of </a:t>
            </a:r>
            <a:r>
              <a:rPr lang="en-US" dirty="0" smtClean="0">
                <a:solidFill>
                  <a:srgbClr val="0000FF"/>
                </a:solidFill>
              </a:rPr>
              <a:t>discriminating between verbal and nonverbal </a:t>
            </a:r>
            <a:r>
              <a:rPr lang="en-US" dirty="0" smtClean="0"/>
              <a:t>stimulus functions.” (p. 241)</a:t>
            </a:r>
          </a:p>
          <a:p>
            <a:r>
              <a:rPr lang="en-US" dirty="0" smtClean="0">
                <a:solidFill>
                  <a:srgbClr val="0000FF"/>
                </a:solidFill>
              </a:rPr>
              <a:t>distinguishing the meaning of words from the physical properties </a:t>
            </a:r>
            <a:r>
              <a:rPr lang="en-US" dirty="0" smtClean="0"/>
              <a:t>of hearing, reading, thinking, or saying words</a:t>
            </a:r>
            <a:endParaRPr lang="en-US" dirty="0"/>
          </a:p>
        </p:txBody>
      </p:sp>
      <p:sp>
        <p:nvSpPr>
          <p:cNvPr id="5" name="Content Placeholder 4"/>
          <p:cNvSpPr>
            <a:spLocks noGrp="1"/>
          </p:cNvSpPr>
          <p:nvPr>
            <p:ph sz="half" idx="2"/>
          </p:nvPr>
        </p:nvSpPr>
        <p:spPr/>
        <p:txBody>
          <a:bodyPr>
            <a:normAutofit lnSpcReduction="10000"/>
          </a:bodyPr>
          <a:lstStyle/>
          <a:p>
            <a:endParaRPr lang="en-US"/>
          </a:p>
        </p:txBody>
      </p:sp>
      <p:pic>
        <p:nvPicPr>
          <p:cNvPr id="4" name="Picture 3" descr="advances in rf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882" y="1600199"/>
            <a:ext cx="3021670" cy="4525964"/>
          </a:xfrm>
          <a:prstGeom prst="rect">
            <a:avLst/>
          </a:prstGeom>
        </p:spPr>
      </p:pic>
    </p:spTree>
    <p:extLst>
      <p:ext uri="{BB962C8B-B14F-4D97-AF65-F5344CB8AC3E}">
        <p14:creationId xmlns:p14="http://schemas.microsoft.com/office/powerpoint/2010/main" val="11286817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nector 6"/>
          <p:cNvSpPr/>
          <p:nvPr/>
        </p:nvSpPr>
        <p:spPr>
          <a:xfrm>
            <a:off x="2741865" y="2136633"/>
            <a:ext cx="3657600" cy="3657600"/>
          </a:xfrm>
          <a:prstGeom prst="flowChartConnector">
            <a:avLst/>
          </a:prstGeom>
          <a:solidFill>
            <a:srgbClr val="70D924">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nector 5"/>
          <p:cNvSpPr/>
          <p:nvPr/>
        </p:nvSpPr>
        <p:spPr>
          <a:xfrm>
            <a:off x="2741865" y="2136633"/>
            <a:ext cx="3657600" cy="3657600"/>
          </a:xfrm>
          <a:prstGeom prst="flowChartConnector">
            <a:avLst/>
          </a:prstGeom>
          <a:solidFill>
            <a:srgbClr val="FF00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From Fusion to </a:t>
            </a:r>
            <a:r>
              <a:rPr lang="en-US" dirty="0" err="1" smtClean="0"/>
              <a:t>Defusion</a:t>
            </a:r>
            <a:endParaRPr lang="en-US" dirty="0"/>
          </a:p>
        </p:txBody>
      </p:sp>
      <p:sp>
        <p:nvSpPr>
          <p:cNvPr id="8" name="TextBox 7"/>
          <p:cNvSpPr txBox="1"/>
          <p:nvPr/>
        </p:nvSpPr>
        <p:spPr>
          <a:xfrm>
            <a:off x="136723" y="5999530"/>
            <a:ext cx="8854633" cy="369332"/>
          </a:xfrm>
          <a:prstGeom prst="rect">
            <a:avLst/>
          </a:prstGeom>
          <a:noFill/>
        </p:spPr>
        <p:txBody>
          <a:bodyPr wrap="none" rtlCol="0">
            <a:spAutoFit/>
          </a:bodyPr>
          <a:lstStyle/>
          <a:p>
            <a:r>
              <a:rPr lang="en-US" dirty="0" smtClean="0"/>
              <a:t>this circle represents verbal content that is experienced and responded to in a fused manner</a:t>
            </a:r>
            <a:endParaRPr lang="en-US" dirty="0"/>
          </a:p>
        </p:txBody>
      </p:sp>
      <p:sp>
        <p:nvSpPr>
          <p:cNvPr id="9" name="TextBox 8"/>
          <p:cNvSpPr txBox="1"/>
          <p:nvPr/>
        </p:nvSpPr>
        <p:spPr>
          <a:xfrm>
            <a:off x="320478" y="1417638"/>
            <a:ext cx="2364750" cy="923330"/>
          </a:xfrm>
          <a:prstGeom prst="rect">
            <a:avLst/>
          </a:prstGeom>
          <a:noFill/>
        </p:spPr>
        <p:txBody>
          <a:bodyPr wrap="none" rtlCol="0">
            <a:spAutoFit/>
          </a:bodyPr>
          <a:lstStyle/>
          <a:p>
            <a:r>
              <a:rPr lang="en-US" dirty="0" smtClean="0"/>
              <a:t>the meaning and </a:t>
            </a:r>
          </a:p>
          <a:p>
            <a:r>
              <a:rPr lang="en-US" dirty="0" smtClean="0"/>
              <a:t>behavioral implications </a:t>
            </a:r>
          </a:p>
          <a:p>
            <a:r>
              <a:rPr lang="en-US" dirty="0" smtClean="0"/>
              <a:t>of the content</a:t>
            </a:r>
            <a:endParaRPr lang="en-US" dirty="0"/>
          </a:p>
        </p:txBody>
      </p:sp>
      <p:sp>
        <p:nvSpPr>
          <p:cNvPr id="10" name="TextBox 9"/>
          <p:cNvSpPr txBox="1"/>
          <p:nvPr/>
        </p:nvSpPr>
        <p:spPr>
          <a:xfrm>
            <a:off x="6659494" y="1417638"/>
            <a:ext cx="2198038" cy="923330"/>
          </a:xfrm>
          <a:prstGeom prst="rect">
            <a:avLst/>
          </a:prstGeom>
          <a:noFill/>
        </p:spPr>
        <p:txBody>
          <a:bodyPr wrap="none" rtlCol="0">
            <a:spAutoFit/>
          </a:bodyPr>
          <a:lstStyle/>
          <a:p>
            <a:pPr algn="r"/>
            <a:r>
              <a:rPr lang="en-US" dirty="0" smtClean="0"/>
              <a:t>the sensory details of</a:t>
            </a:r>
          </a:p>
          <a:p>
            <a:pPr algn="r"/>
            <a:r>
              <a:rPr lang="en-US" dirty="0" smtClean="0"/>
              <a:t>seeing, hearing, and</a:t>
            </a:r>
          </a:p>
          <a:p>
            <a:pPr algn="r"/>
            <a:r>
              <a:rPr lang="en-US" dirty="0" smtClean="0"/>
              <a:t>saying the content</a:t>
            </a:r>
          </a:p>
        </p:txBody>
      </p:sp>
    </p:spTree>
    <p:extLst>
      <p:ext uri="{BB962C8B-B14F-4D97-AF65-F5344CB8AC3E}">
        <p14:creationId xmlns:p14="http://schemas.microsoft.com/office/powerpoint/2010/main" val="147502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0" presetClass="path" presetSubtype="0" accel="50000" decel="50000" fill="hold" grpId="0" nodeType="withEffect">
                                  <p:stCondLst>
                                    <p:cond delay="0"/>
                                  </p:stCondLst>
                                  <p:childTnLst>
                                    <p:animMotion origin="layout" path="M 3.14921E-6 -3.16057E-6 L -0.17805 0.00023 " pathEditMode="relative" rAng="0" ptsTypes="AA">
                                      <p:cBhvr>
                                        <p:cTn id="12" dur="2000" fill="hold"/>
                                        <p:tgtEl>
                                          <p:spTgt spid="6"/>
                                        </p:tgtEl>
                                        <p:attrNameLst>
                                          <p:attrName>ppt_x</p:attrName>
                                          <p:attrName>ppt_y</p:attrName>
                                        </p:attrNameLst>
                                      </p:cBhvr>
                                      <p:rCtr x="-8911" y="0"/>
                                    </p:animMotion>
                                  </p:childTnLst>
                                </p:cTn>
                              </p:par>
                              <p:par>
                                <p:cTn id="13" presetID="0" presetClass="path" presetSubtype="0" accel="50000" decel="50000" fill="hold" grpId="0" nodeType="withEffect">
                                  <p:stCondLst>
                                    <p:cond delay="0"/>
                                  </p:stCondLst>
                                  <p:childTnLst>
                                    <p:animMotion origin="layout" path="M 3.14921E-6 -3.16057E-6 L 0.18065 -3.16057E-6 " pathEditMode="relative" rAng="0" ptsTypes="AA">
                                      <p:cBhvr>
                                        <p:cTn id="14" dur="2000" fill="hold"/>
                                        <p:tgtEl>
                                          <p:spTgt spid="7"/>
                                        </p:tgtEl>
                                        <p:attrNameLst>
                                          <p:attrName>ppt_x</p:attrName>
                                          <p:attrName>ppt_y</p:attrName>
                                        </p:attrNameLst>
                                      </p:cBhvr>
                                      <p:rCtr x="9032" y="0"/>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p:bldP spid="8" grpId="1"/>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t>
            </a:r>
            <a:r>
              <a:rPr lang="en-US" dirty="0" err="1" smtClean="0"/>
              <a:t>Hexaflex</a:t>
            </a:r>
            <a:r>
              <a:rPr lang="en-US" dirty="0" smtClean="0"/>
              <a:t> Processes</a:t>
            </a:r>
            <a:endParaRPr lang="en-US" dirty="0"/>
          </a:p>
        </p:txBody>
      </p:sp>
      <p:sp>
        <p:nvSpPr>
          <p:cNvPr id="3" name="Content Placeholder 2"/>
          <p:cNvSpPr>
            <a:spLocks noGrp="1"/>
          </p:cNvSpPr>
          <p:nvPr>
            <p:ph idx="1"/>
          </p:nvPr>
        </p:nvSpPr>
        <p:spPr/>
        <p:txBody>
          <a:bodyPr/>
          <a:lstStyle/>
          <a:p>
            <a:r>
              <a:rPr lang="en-US" dirty="0" smtClean="0"/>
              <a:t>provide a rationale</a:t>
            </a:r>
          </a:p>
          <a:p>
            <a:pPr lvl="1"/>
            <a:r>
              <a:rPr lang="en-US" dirty="0" smtClean="0"/>
              <a:t>motivation</a:t>
            </a:r>
          </a:p>
          <a:p>
            <a:r>
              <a:rPr lang="en-US" dirty="0" smtClean="0"/>
              <a:t>provide a metaphor</a:t>
            </a:r>
          </a:p>
          <a:p>
            <a:pPr lvl="1"/>
            <a:r>
              <a:rPr lang="en-US" dirty="0" smtClean="0"/>
              <a:t>flexible rule for understanding it </a:t>
            </a:r>
          </a:p>
          <a:p>
            <a:r>
              <a:rPr lang="en-US" dirty="0" smtClean="0"/>
              <a:t>provide an experiential exercise</a:t>
            </a:r>
          </a:p>
          <a:p>
            <a:pPr lvl="1"/>
            <a:r>
              <a:rPr lang="en-US" dirty="0" smtClean="0"/>
              <a:t>direct learning opportunity</a:t>
            </a:r>
          </a:p>
          <a:p>
            <a:r>
              <a:rPr lang="en-US" dirty="0" smtClean="0"/>
              <a:t>provide a daily practice activity</a:t>
            </a:r>
          </a:p>
          <a:p>
            <a:pPr lvl="1"/>
            <a:r>
              <a:rPr lang="en-US" dirty="0" smtClean="0"/>
              <a:t>gain expertise and see relevance in daily life</a:t>
            </a:r>
            <a:endParaRPr lang="en-US" dirty="0"/>
          </a:p>
        </p:txBody>
      </p:sp>
    </p:spTree>
    <p:extLst>
      <p:ext uri="{BB962C8B-B14F-4D97-AF65-F5344CB8AC3E}">
        <p14:creationId xmlns:p14="http://schemas.microsoft.com/office/powerpoint/2010/main" val="2619678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Rationales</a:t>
            </a:r>
            <a:endParaRPr lang="en-US" dirty="0"/>
          </a:p>
        </p:txBody>
      </p:sp>
      <p:pic>
        <p:nvPicPr>
          <p:cNvPr id="4" name="Content Placeholder 3" descr="dont need a reason.gif"/>
          <p:cNvPicPr>
            <a:picLocks noGrp="1" noChangeAspect="1"/>
          </p:cNvPicPr>
          <p:nvPr>
            <p:ph idx="1"/>
          </p:nvPr>
        </p:nvPicPr>
        <p:blipFill>
          <a:blip r:embed="rId2">
            <a:extLst>
              <a:ext uri="{28A0092B-C50C-407E-A947-70E740481C1C}">
                <a14:useLocalDpi xmlns:a14="http://schemas.microsoft.com/office/drawing/2010/main" val="0"/>
              </a:ext>
            </a:extLst>
          </a:blip>
          <a:srcRect l="-53543" r="-53543"/>
          <a:stretch>
            <a:fillRect/>
          </a:stretch>
        </p:blipFill>
        <p:spPr/>
      </p:pic>
      <p:sp>
        <p:nvSpPr>
          <p:cNvPr id="5" name="TextBox 4"/>
          <p:cNvSpPr txBox="1"/>
          <p:nvPr/>
        </p:nvSpPr>
        <p:spPr>
          <a:xfrm>
            <a:off x="1952763" y="6289843"/>
            <a:ext cx="5243593" cy="369332"/>
          </a:xfrm>
          <a:prstGeom prst="rect">
            <a:avLst/>
          </a:prstGeom>
          <a:noFill/>
        </p:spPr>
        <p:txBody>
          <a:bodyPr wrap="none" rtlCol="0">
            <a:spAutoFit/>
          </a:bodyPr>
          <a:lstStyle/>
          <a:p>
            <a:r>
              <a:rPr lang="en-US" dirty="0" smtClean="0"/>
              <a:t>Saturday Morning Breakfast Cereal; </a:t>
            </a:r>
            <a:r>
              <a:rPr lang="en-US" dirty="0" err="1" smtClean="0"/>
              <a:t>smbc-comics.com</a:t>
            </a:r>
            <a:endParaRPr lang="en-US" dirty="0"/>
          </a:p>
        </p:txBody>
      </p:sp>
    </p:spTree>
    <p:extLst>
      <p:ext uri="{BB962C8B-B14F-4D97-AF65-F5344CB8AC3E}">
        <p14:creationId xmlns:p14="http://schemas.microsoft.com/office/powerpoint/2010/main" val="1716480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Experimental Rationale</a:t>
            </a:r>
            <a:endParaRPr lang="en-US" dirty="0"/>
          </a:p>
        </p:txBody>
      </p:sp>
      <p:sp>
        <p:nvSpPr>
          <p:cNvPr id="6" name="Content Placeholder 5"/>
          <p:cNvSpPr>
            <a:spLocks noGrp="1"/>
          </p:cNvSpPr>
          <p:nvPr>
            <p:ph idx="1"/>
          </p:nvPr>
        </p:nvSpPr>
        <p:spPr/>
        <p:txBody>
          <a:bodyPr>
            <a:noAutofit/>
          </a:bodyPr>
          <a:lstStyle/>
          <a:p>
            <a:pPr marL="0" indent="0">
              <a:buNone/>
            </a:pPr>
            <a:r>
              <a:rPr lang="en-US" sz="1100" dirty="0" err="1"/>
              <a:t>Defusion</a:t>
            </a:r>
            <a:r>
              <a:rPr lang="en-US" sz="1100" dirty="0"/>
              <a:t> is a skill that we apply to forms of language, such as written or spoken words, thoughts and beliefs, and rules that people follow in their lives. </a:t>
            </a:r>
          </a:p>
          <a:p>
            <a:pPr marL="0" indent="0">
              <a:buNone/>
            </a:pPr>
            <a:r>
              <a:rPr lang="en-US" sz="1100" dirty="0"/>
              <a:t> </a:t>
            </a:r>
          </a:p>
          <a:p>
            <a:pPr marL="0" indent="0">
              <a:buNone/>
            </a:pPr>
            <a:r>
              <a:rPr lang="en-US" sz="1100" dirty="0"/>
              <a:t>The opposite of </a:t>
            </a:r>
            <a:r>
              <a:rPr lang="en-US" sz="1100" dirty="0" err="1"/>
              <a:t>defusion</a:t>
            </a:r>
            <a:r>
              <a:rPr lang="en-US" sz="1100" dirty="0"/>
              <a:t> is fusion. Most of the time, we are fused with all these forms of language. Fusion means we take words literally. That is, the meaning of words is taken seriously. When we are fused, the meaning of words may generate emotional reactions and also may control our behavior. This is not always a good thing.</a:t>
            </a:r>
          </a:p>
          <a:p>
            <a:pPr marL="0" indent="0">
              <a:buNone/>
            </a:pPr>
            <a:r>
              <a:rPr lang="en-US" sz="1100" dirty="0"/>
              <a:t> </a:t>
            </a:r>
          </a:p>
          <a:p>
            <a:pPr marL="0" indent="0">
              <a:buNone/>
            </a:pPr>
            <a:r>
              <a:rPr lang="en-US" sz="1100" dirty="0"/>
              <a:t>Here’s a simple example of fusion. If you hear the word “milk”… a variety of things may enter your mind, such as an image of a glass of milk, or the word “creamy”, or you may think about a cow, or imagine the taste of milk, or you may remember something from your past involving milk, or any variety of other mental experiences. The key, though, is that these reactions occur to the </a:t>
            </a:r>
            <a:r>
              <a:rPr lang="en-US" sz="1100" i="1" dirty="0"/>
              <a:t>word</a:t>
            </a:r>
            <a:r>
              <a:rPr lang="en-US" sz="1100" dirty="0"/>
              <a:t> milk – there is no actual milk here right now, right? Fusion means that words can substitute for real things. </a:t>
            </a:r>
          </a:p>
          <a:p>
            <a:pPr marL="0" indent="0">
              <a:buNone/>
            </a:pPr>
            <a:r>
              <a:rPr lang="en-US" sz="1100" dirty="0"/>
              <a:t> </a:t>
            </a:r>
          </a:p>
          <a:p>
            <a:pPr marL="0" indent="0">
              <a:buNone/>
            </a:pPr>
            <a:r>
              <a:rPr lang="en-US" sz="1100" dirty="0"/>
              <a:t>But “milk” is just a simple example – “milk” probably doesn’t generate any negative reactions for you. But sometimes people have thoughts that do have negative effects. It is not unusual for people to have negative evaluations about their self or their life, and these evaluations lead to unpleasant emotions and memories or hurtful and self-destructive behaviors. For example, if a person is strongly fused with the belief that they are worthless and that life is just pointless suffering, this may lead to depression and suicide. In this example, fusion with these words is destructive because it leads to problematic emotions and behaviors. This is an example where </a:t>
            </a:r>
            <a:r>
              <a:rPr lang="en-US" sz="1100" dirty="0" err="1"/>
              <a:t>defusion</a:t>
            </a:r>
            <a:r>
              <a:rPr lang="en-US" sz="1100" dirty="0"/>
              <a:t> skills can be helpful.</a:t>
            </a:r>
          </a:p>
          <a:p>
            <a:pPr marL="0" indent="0">
              <a:buNone/>
            </a:pPr>
            <a:r>
              <a:rPr lang="en-US" sz="1100" dirty="0"/>
              <a:t> </a:t>
            </a:r>
          </a:p>
          <a:p>
            <a:pPr marL="0" indent="0">
              <a:buNone/>
            </a:pPr>
            <a:r>
              <a:rPr lang="en-US" sz="1100" dirty="0" err="1"/>
              <a:t>Defusion</a:t>
            </a:r>
            <a:r>
              <a:rPr lang="en-US" sz="1100" dirty="0"/>
              <a:t> is a different way of viewing your own thoughts and beliefs. If you are experiencing </a:t>
            </a:r>
            <a:r>
              <a:rPr lang="en-US" sz="1100" dirty="0" err="1"/>
              <a:t>defusion</a:t>
            </a:r>
            <a:r>
              <a:rPr lang="en-US" sz="1100" dirty="0"/>
              <a:t> when you read the word milk, you might notice the shape, size, and color of the letters… if you say the word milk, you might notice the sensations of your lips, tongue, jaw, and throat as you say it… and if you hear the word milk, you might notice the volume and duration and number of syllables of this sound. What you won’t notice all that much is the meaning of the word. Instead, you notice the odd and silly properties of a word that we normally take literally.</a:t>
            </a:r>
          </a:p>
          <a:p>
            <a:pPr marL="0" indent="0">
              <a:buNone/>
            </a:pPr>
            <a:r>
              <a:rPr lang="en-US" sz="1100" dirty="0"/>
              <a:t> </a:t>
            </a:r>
          </a:p>
          <a:p>
            <a:pPr marL="0" indent="0">
              <a:buNone/>
            </a:pPr>
            <a:r>
              <a:rPr lang="en-US" sz="1100" dirty="0"/>
              <a:t>Does this make sense? </a:t>
            </a:r>
            <a:r>
              <a:rPr lang="en-US" sz="1100" dirty="0" err="1"/>
              <a:t>Defusion</a:t>
            </a:r>
            <a:r>
              <a:rPr lang="en-US" sz="1100" dirty="0"/>
              <a:t> means you are focusing on the physical properties of reading, saying, and hearing a word, and not focusing so much on what the word means. You see past the meaning of a word and focus on the physical and sensory details that you experience with it. </a:t>
            </a:r>
          </a:p>
        </p:txBody>
      </p:sp>
    </p:spTree>
    <p:extLst>
      <p:ext uri="{BB962C8B-B14F-4D97-AF65-F5344CB8AC3E}">
        <p14:creationId xmlns:p14="http://schemas.microsoft.com/office/powerpoint/2010/main" val="1385615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Rationale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common for our concerns, judgments, and beliefs to control our behavior </a:t>
            </a:r>
          </a:p>
          <a:p>
            <a:r>
              <a:rPr lang="en-US" dirty="0" smtClean="0"/>
              <a:t>Sometimes that control over our behavior is a problem in our lives </a:t>
            </a:r>
          </a:p>
          <a:p>
            <a:r>
              <a:rPr lang="en-US" dirty="0" err="1" smtClean="0"/>
              <a:t>Defusion</a:t>
            </a:r>
            <a:r>
              <a:rPr lang="en-US" dirty="0" smtClean="0"/>
              <a:t> is a skill that changes how we view our problematic thoughts and beliefs</a:t>
            </a:r>
          </a:p>
          <a:p>
            <a:r>
              <a:rPr lang="en-US" dirty="0" err="1" smtClean="0"/>
              <a:t>Defusion</a:t>
            </a:r>
            <a:r>
              <a:rPr lang="en-US" dirty="0" smtClean="0"/>
              <a:t> can liberate us from the control that thoughts often have over our behavior</a:t>
            </a:r>
          </a:p>
          <a:p>
            <a:r>
              <a:rPr lang="en-US" dirty="0" smtClean="0"/>
              <a:t>When we practice </a:t>
            </a:r>
            <a:r>
              <a:rPr lang="en-US" dirty="0" err="1" smtClean="0"/>
              <a:t>defusion</a:t>
            </a:r>
            <a:r>
              <a:rPr lang="en-US" dirty="0" smtClean="0"/>
              <a:t>, we can choose more effective ways to behave in our lives</a:t>
            </a:r>
            <a:endParaRPr lang="en-US" dirty="0"/>
          </a:p>
        </p:txBody>
      </p:sp>
    </p:spTree>
    <p:extLst>
      <p:ext uri="{BB962C8B-B14F-4D97-AF65-F5344CB8AC3E}">
        <p14:creationId xmlns:p14="http://schemas.microsoft.com/office/powerpoint/2010/main" val="3817760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100_48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283056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Ideographic Rationale</a:t>
            </a:r>
            <a:endParaRPr lang="en-US" dirty="0"/>
          </a:p>
        </p:txBody>
      </p:sp>
      <p:sp>
        <p:nvSpPr>
          <p:cNvPr id="3" name="Content Placeholder 2"/>
          <p:cNvSpPr>
            <a:spLocks noGrp="1"/>
          </p:cNvSpPr>
          <p:nvPr>
            <p:ph idx="1"/>
          </p:nvPr>
        </p:nvSpPr>
        <p:spPr/>
        <p:txBody>
          <a:bodyPr/>
          <a:lstStyle/>
          <a:p>
            <a:r>
              <a:rPr lang="en-US" dirty="0" smtClean="0"/>
              <a:t>collect data from the client regarding</a:t>
            </a:r>
          </a:p>
          <a:p>
            <a:pPr lvl="1"/>
            <a:r>
              <a:rPr lang="en-US" dirty="0" smtClean="0"/>
              <a:t>fused content</a:t>
            </a:r>
          </a:p>
          <a:p>
            <a:pPr lvl="1"/>
            <a:r>
              <a:rPr lang="en-US" dirty="0" smtClean="0"/>
              <a:t>behavior in response to fused content</a:t>
            </a:r>
          </a:p>
          <a:p>
            <a:pPr lvl="1"/>
            <a:r>
              <a:rPr lang="en-US" dirty="0" smtClean="0"/>
              <a:t>consequences of behavior in response to fused content</a:t>
            </a:r>
          </a:p>
          <a:p>
            <a:r>
              <a:rPr lang="en-US" dirty="0" smtClean="0"/>
              <a:t>use examples to unworkability of these experienced verbal contingencies to justify learning about </a:t>
            </a:r>
            <a:r>
              <a:rPr lang="en-US" dirty="0" err="1" smtClean="0"/>
              <a:t>defusion</a:t>
            </a:r>
            <a:endParaRPr lang="en-US" dirty="0"/>
          </a:p>
        </p:txBody>
      </p:sp>
    </p:spTree>
    <p:extLst>
      <p:ext uri="{BB962C8B-B14F-4D97-AF65-F5344CB8AC3E}">
        <p14:creationId xmlns:p14="http://schemas.microsoft.com/office/powerpoint/2010/main" val="3923134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Metaphors</a:t>
            </a:r>
            <a:endParaRPr lang="en-US" dirty="0"/>
          </a:p>
        </p:txBody>
      </p:sp>
      <p:pic>
        <p:nvPicPr>
          <p:cNvPr id="4" name="Content Placeholder 3" descr="Margritti this is not a pipe.jpg"/>
          <p:cNvPicPr>
            <a:picLocks noGrp="1" noChangeAspect="1"/>
          </p:cNvPicPr>
          <p:nvPr>
            <p:ph idx="1"/>
          </p:nvPr>
        </p:nvPicPr>
        <p:blipFill>
          <a:blip r:embed="rId2">
            <a:extLst>
              <a:ext uri="{28A0092B-C50C-407E-A947-70E740481C1C}">
                <a14:useLocalDpi xmlns:a14="http://schemas.microsoft.com/office/drawing/2010/main" val="0"/>
              </a:ext>
            </a:extLst>
          </a:blip>
          <a:srcRect l="-13363" r="-13363"/>
          <a:stretch>
            <a:fillRect/>
          </a:stretch>
        </p:blipFill>
        <p:spPr/>
      </p:pic>
    </p:spTree>
    <p:extLst>
      <p:ext uri="{BB962C8B-B14F-4D97-AF65-F5344CB8AC3E}">
        <p14:creationId xmlns:p14="http://schemas.microsoft.com/office/powerpoint/2010/main" val="38840438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err="1" smtClean="0"/>
              <a:t>Defusion</a:t>
            </a:r>
            <a:r>
              <a:rPr lang="en-US" dirty="0" smtClean="0"/>
              <a:t> Metaphors</a:t>
            </a:r>
            <a:endParaRPr lang="en-US" dirty="0"/>
          </a:p>
        </p:txBody>
      </p:sp>
      <p:sp>
        <p:nvSpPr>
          <p:cNvPr id="3" name="Content Placeholder 2"/>
          <p:cNvSpPr>
            <a:spLocks noGrp="1"/>
          </p:cNvSpPr>
          <p:nvPr>
            <p:ph idx="1"/>
          </p:nvPr>
        </p:nvSpPr>
        <p:spPr/>
        <p:txBody>
          <a:bodyPr>
            <a:normAutofit/>
          </a:bodyPr>
          <a:lstStyle/>
          <a:p>
            <a:r>
              <a:rPr lang="en-US" dirty="0" smtClean="0"/>
              <a:t>leaves on a stream metaphor</a:t>
            </a:r>
          </a:p>
          <a:p>
            <a:r>
              <a:rPr lang="en-US" dirty="0" smtClean="0"/>
              <a:t>finding a place to sit metaphor</a:t>
            </a:r>
          </a:p>
          <a:p>
            <a:r>
              <a:rPr lang="en-US" dirty="0" smtClean="0"/>
              <a:t>bad cup metaphor</a:t>
            </a:r>
          </a:p>
          <a:p>
            <a:r>
              <a:rPr lang="en-US" dirty="0" smtClean="0"/>
              <a:t>passengers on the bus metaphor</a:t>
            </a:r>
          </a:p>
          <a:p>
            <a:r>
              <a:rPr lang="en-US" dirty="0" smtClean="0"/>
              <a:t>mind as a radio metaphor</a:t>
            </a:r>
          </a:p>
          <a:p>
            <a:r>
              <a:rPr lang="en-US" dirty="0" smtClean="0"/>
              <a:t>master storyteller metaphor</a:t>
            </a:r>
          </a:p>
          <a:p>
            <a:r>
              <a:rPr lang="en-US" dirty="0"/>
              <a:t>f</a:t>
            </a:r>
            <a:r>
              <a:rPr lang="en-US" dirty="0" smtClean="0"/>
              <a:t>ish </a:t>
            </a:r>
            <a:r>
              <a:rPr lang="en-US" dirty="0"/>
              <a:t>in the ocean </a:t>
            </a:r>
            <a:r>
              <a:rPr lang="en-US" dirty="0" smtClean="0"/>
              <a:t>metaphor</a:t>
            </a:r>
            <a:endParaRPr lang="en-US" dirty="0"/>
          </a:p>
        </p:txBody>
      </p:sp>
    </p:spTree>
    <p:extLst>
      <p:ext uri="{BB962C8B-B14F-4D97-AF65-F5344CB8AC3E}">
        <p14:creationId xmlns:p14="http://schemas.microsoft.com/office/powerpoint/2010/main" val="39699252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Defusion</a:t>
            </a:r>
            <a:r>
              <a:rPr lang="en-US" dirty="0" smtClean="0"/>
              <a:t> Analogies</a:t>
            </a:r>
            <a:endParaRPr lang="en-US" dirty="0"/>
          </a:p>
        </p:txBody>
      </p:sp>
      <p:sp>
        <p:nvSpPr>
          <p:cNvPr id="3" name="Content Placeholder 2"/>
          <p:cNvSpPr>
            <a:spLocks noGrp="1"/>
          </p:cNvSpPr>
          <p:nvPr>
            <p:ph idx="1"/>
          </p:nvPr>
        </p:nvSpPr>
        <p:spPr/>
        <p:txBody>
          <a:bodyPr>
            <a:normAutofit/>
          </a:bodyPr>
          <a:lstStyle/>
          <a:p>
            <a:r>
              <a:rPr lang="en-US" dirty="0" smtClean="0"/>
              <a:t>Words are like…</a:t>
            </a:r>
          </a:p>
          <a:p>
            <a:r>
              <a:rPr lang="en-US" dirty="0" smtClean="0"/>
              <a:t>Your mind is…</a:t>
            </a:r>
          </a:p>
          <a:p>
            <a:r>
              <a:rPr lang="en-US" dirty="0"/>
              <a:t>B</a:t>
            </a:r>
            <a:r>
              <a:rPr lang="en-US" dirty="0" smtClean="0"/>
              <a:t>eliefs are the same as…</a:t>
            </a:r>
          </a:p>
          <a:p>
            <a:r>
              <a:rPr lang="en-US" dirty="0" smtClean="0"/>
              <a:t>Thinking is a…</a:t>
            </a:r>
          </a:p>
          <a:p>
            <a:r>
              <a:rPr lang="en-US" dirty="0" smtClean="0"/>
              <a:t>A memory is similar to…</a:t>
            </a:r>
            <a:endParaRPr lang="en-US" dirty="0"/>
          </a:p>
        </p:txBody>
      </p:sp>
    </p:spTree>
    <p:extLst>
      <p:ext uri="{BB962C8B-B14F-4D97-AF65-F5344CB8AC3E}">
        <p14:creationId xmlns:p14="http://schemas.microsoft.com/office/powerpoint/2010/main" val="7065497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reation is hard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06" y="274638"/>
            <a:ext cx="7277100" cy="619125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Let’s create some </a:t>
            </a:r>
            <a:r>
              <a:rPr lang="en-US" dirty="0" err="1" smtClean="0"/>
              <a:t>defusion</a:t>
            </a:r>
            <a:r>
              <a:rPr lang="en-US" dirty="0" smtClean="0"/>
              <a:t> analogies.</a:t>
            </a:r>
            <a:endParaRPr lang="en-US" dirty="0"/>
          </a:p>
        </p:txBody>
      </p:sp>
      <p:sp>
        <p:nvSpPr>
          <p:cNvPr id="8"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smtClean="0"/>
          </a:p>
          <a:p>
            <a:pPr marL="0" indent="0" algn="ctr">
              <a:buFont typeface="Arial"/>
              <a:buNone/>
            </a:pPr>
            <a:endParaRPr lang="en-US" dirty="0" smtClean="0"/>
          </a:p>
          <a:p>
            <a:pPr marL="0" indent="0" algn="ctr">
              <a:buFont typeface="Arial"/>
              <a:buNone/>
            </a:pPr>
            <a:r>
              <a:rPr lang="en-US" dirty="0" smtClean="0"/>
              <a:t>What did you create?</a:t>
            </a:r>
            <a:endParaRPr lang="en-US" dirty="0"/>
          </a:p>
        </p:txBody>
      </p:sp>
    </p:spTree>
    <p:extLst>
      <p:ext uri="{BB962C8B-B14F-4D97-AF65-F5344CB8AC3E}">
        <p14:creationId xmlns:p14="http://schemas.microsoft.com/office/powerpoint/2010/main" val="139088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12000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120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Experiential Exercises</a:t>
            </a:r>
            <a:endParaRPr lang="en-US" dirty="0"/>
          </a:p>
        </p:txBody>
      </p:sp>
      <p:pic>
        <p:nvPicPr>
          <p:cNvPr id="5" name="Content Placeholder 4" descr="role colored glasses.jpg"/>
          <p:cNvPicPr>
            <a:picLocks noGrp="1" noChangeAspect="1"/>
          </p:cNvPicPr>
          <p:nvPr>
            <p:ph idx="1"/>
          </p:nvPr>
        </p:nvPicPr>
        <p:blipFill>
          <a:blip r:embed="rId2">
            <a:extLst>
              <a:ext uri="{28A0092B-C50C-407E-A947-70E740481C1C}">
                <a14:useLocalDpi xmlns:a14="http://schemas.microsoft.com/office/drawing/2010/main" val="0"/>
              </a:ext>
            </a:extLst>
          </a:blip>
          <a:srcRect l="-10307" r="-10307"/>
          <a:stretch>
            <a:fillRect/>
          </a:stretch>
        </p:blipFill>
        <p:spPr/>
      </p:pic>
    </p:spTree>
    <p:extLst>
      <p:ext uri="{BB962C8B-B14F-4D97-AF65-F5344CB8AC3E}">
        <p14:creationId xmlns:p14="http://schemas.microsoft.com/office/powerpoint/2010/main" val="7747827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Tips for </a:t>
            </a:r>
            <a:r>
              <a:rPr lang="en-US" dirty="0" err="1" smtClean="0"/>
              <a:t>Defusion</a:t>
            </a:r>
            <a:r>
              <a:rPr lang="en-US" dirty="0" smtClean="0"/>
              <a:t> Work</a:t>
            </a:r>
            <a:endParaRPr lang="en-US" dirty="0"/>
          </a:p>
        </p:txBody>
      </p:sp>
      <p:sp>
        <p:nvSpPr>
          <p:cNvPr id="3" name="Content Placeholder 2"/>
          <p:cNvSpPr>
            <a:spLocks noGrp="1"/>
          </p:cNvSpPr>
          <p:nvPr>
            <p:ph idx="1"/>
          </p:nvPr>
        </p:nvSpPr>
        <p:spPr/>
        <p:txBody>
          <a:bodyPr>
            <a:normAutofit/>
          </a:bodyPr>
          <a:lstStyle/>
          <a:p>
            <a:r>
              <a:rPr lang="en-US" dirty="0" smtClean="0"/>
              <a:t>normalize and welcome any and all thoughts</a:t>
            </a:r>
          </a:p>
          <a:p>
            <a:pPr lvl="1"/>
            <a:r>
              <a:rPr lang="en-US" dirty="0" smtClean="0"/>
              <a:t>all thoughts (yes, even that one) are sensible and acceptable reactions to the client’s history and current context</a:t>
            </a:r>
          </a:p>
          <a:p>
            <a:r>
              <a:rPr lang="en-US" dirty="0" smtClean="0"/>
              <a:t>persistently distinguish the client and their mind</a:t>
            </a:r>
          </a:p>
          <a:p>
            <a:pPr lvl="1"/>
            <a:r>
              <a:rPr lang="en-US" dirty="0" smtClean="0"/>
              <a:t>instead of “you think ____”, say “your mind is saying ____”</a:t>
            </a:r>
            <a:endParaRPr lang="en-US" dirty="0"/>
          </a:p>
        </p:txBody>
      </p:sp>
      <p:sp>
        <p:nvSpPr>
          <p:cNvPr id="4" name="TextBox 3"/>
          <p:cNvSpPr txBox="1"/>
          <p:nvPr/>
        </p:nvSpPr>
        <p:spPr>
          <a:xfrm>
            <a:off x="7542648" y="5415391"/>
            <a:ext cx="1144152" cy="1015663"/>
          </a:xfrm>
          <a:prstGeom prst="rect">
            <a:avLst/>
          </a:prstGeom>
          <a:noFill/>
        </p:spPr>
        <p:txBody>
          <a:bodyPr wrap="none" rtlCol="0">
            <a:spAutoFit/>
          </a:bodyPr>
          <a:lstStyle/>
          <a:p>
            <a:r>
              <a:rPr lang="en-US" sz="6000" dirty="0" smtClean="0">
                <a:ln>
                  <a:solidFill>
                    <a:schemeClr val="tx1"/>
                  </a:solidFill>
                </a:ln>
                <a:solidFill>
                  <a:schemeClr val="accent5">
                    <a:lumMod val="75000"/>
                  </a:schemeClr>
                </a:solidFill>
                <a:latin typeface="Baoli SC"/>
              </a:rPr>
              <a:t>#1</a:t>
            </a:r>
            <a:endParaRPr lang="en-US" sz="6000" dirty="0">
              <a:ln>
                <a:solidFill>
                  <a:schemeClr val="tx1"/>
                </a:solidFill>
              </a:ln>
              <a:solidFill>
                <a:schemeClr val="accent5">
                  <a:lumMod val="75000"/>
                </a:schemeClr>
              </a:solidFill>
              <a:latin typeface="Baoli SC"/>
            </a:endParaRPr>
          </a:p>
        </p:txBody>
      </p:sp>
    </p:spTree>
    <p:extLst>
      <p:ext uri="{BB962C8B-B14F-4D97-AF65-F5344CB8AC3E}">
        <p14:creationId xmlns:p14="http://schemas.microsoft.com/office/powerpoint/2010/main" val="141418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Tips for </a:t>
            </a:r>
            <a:r>
              <a:rPr lang="en-US" dirty="0" err="1" smtClean="0"/>
              <a:t>Defusion</a:t>
            </a:r>
            <a:r>
              <a:rPr lang="en-US" dirty="0" smtClean="0"/>
              <a:t> Work</a:t>
            </a:r>
            <a:endParaRPr lang="en-US" dirty="0"/>
          </a:p>
        </p:txBody>
      </p:sp>
      <p:sp>
        <p:nvSpPr>
          <p:cNvPr id="3" name="Content Placeholder 2"/>
          <p:cNvSpPr>
            <a:spLocks noGrp="1"/>
          </p:cNvSpPr>
          <p:nvPr>
            <p:ph idx="1"/>
          </p:nvPr>
        </p:nvSpPr>
        <p:spPr/>
        <p:txBody>
          <a:bodyPr>
            <a:normAutofit lnSpcReduction="10000"/>
          </a:bodyPr>
          <a:lstStyle/>
          <a:p>
            <a:r>
              <a:rPr lang="en-US" dirty="0" smtClean="0"/>
              <a:t>true thoughts are just thoughts, too</a:t>
            </a:r>
          </a:p>
          <a:p>
            <a:pPr lvl="1"/>
            <a:r>
              <a:rPr lang="en-US" dirty="0" smtClean="0"/>
              <a:t>“Maybe that is true. But tell me – is this thought helpful? When your mind presents that thought, does it lead you to experiences and places you want in your life? Does it get you what you want?”</a:t>
            </a:r>
          </a:p>
          <a:p>
            <a:r>
              <a:rPr lang="en-US" dirty="0"/>
              <a:t>attention can be directed from nonverbal to verbal and have </a:t>
            </a:r>
            <a:r>
              <a:rPr lang="en-US" dirty="0" err="1"/>
              <a:t>defusion</a:t>
            </a:r>
            <a:r>
              <a:rPr lang="en-US" dirty="0"/>
              <a:t> effects</a:t>
            </a:r>
          </a:p>
          <a:p>
            <a:pPr lvl="1"/>
            <a:r>
              <a:rPr lang="en-US" dirty="0"/>
              <a:t>“Where does that urge live? What shape does it make in your body? If it were an animal, what animal would it be?”</a:t>
            </a:r>
          </a:p>
        </p:txBody>
      </p:sp>
      <p:sp>
        <p:nvSpPr>
          <p:cNvPr id="4" name="TextBox 3"/>
          <p:cNvSpPr txBox="1"/>
          <p:nvPr/>
        </p:nvSpPr>
        <p:spPr>
          <a:xfrm>
            <a:off x="7542648" y="5415391"/>
            <a:ext cx="1144152" cy="1015663"/>
          </a:xfrm>
          <a:prstGeom prst="rect">
            <a:avLst/>
          </a:prstGeom>
          <a:noFill/>
        </p:spPr>
        <p:txBody>
          <a:bodyPr wrap="none" rtlCol="0">
            <a:spAutoFit/>
          </a:bodyPr>
          <a:lstStyle/>
          <a:p>
            <a:r>
              <a:rPr lang="en-US" sz="6000" dirty="0" smtClean="0">
                <a:ln>
                  <a:solidFill>
                    <a:schemeClr val="tx1"/>
                  </a:solidFill>
                </a:ln>
                <a:solidFill>
                  <a:schemeClr val="accent3">
                    <a:lumMod val="75000"/>
                  </a:schemeClr>
                </a:solidFill>
                <a:latin typeface="Baoli SC"/>
              </a:rPr>
              <a:t>#2</a:t>
            </a:r>
            <a:endParaRPr lang="en-US" sz="6000" dirty="0">
              <a:ln>
                <a:solidFill>
                  <a:schemeClr val="tx1"/>
                </a:solidFill>
              </a:ln>
              <a:solidFill>
                <a:schemeClr val="accent3">
                  <a:lumMod val="75000"/>
                </a:schemeClr>
              </a:solidFill>
              <a:latin typeface="Baoli SC"/>
            </a:endParaRPr>
          </a:p>
        </p:txBody>
      </p:sp>
    </p:spTree>
    <p:extLst>
      <p:ext uri="{BB962C8B-B14F-4D97-AF65-F5344CB8AC3E}">
        <p14:creationId xmlns:p14="http://schemas.microsoft.com/office/powerpoint/2010/main" val="119963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Tips for </a:t>
            </a:r>
            <a:r>
              <a:rPr lang="en-US" dirty="0" err="1" smtClean="0"/>
              <a:t>Defusion</a:t>
            </a:r>
            <a:r>
              <a:rPr lang="en-US" dirty="0" smtClean="0"/>
              <a:t> Work</a:t>
            </a:r>
            <a:endParaRPr lang="en-US" dirty="0"/>
          </a:p>
        </p:txBody>
      </p:sp>
      <p:sp>
        <p:nvSpPr>
          <p:cNvPr id="3" name="Content Placeholder 2"/>
          <p:cNvSpPr>
            <a:spLocks noGrp="1"/>
          </p:cNvSpPr>
          <p:nvPr>
            <p:ph idx="1"/>
          </p:nvPr>
        </p:nvSpPr>
        <p:spPr/>
        <p:txBody>
          <a:bodyPr>
            <a:normAutofit/>
          </a:bodyPr>
          <a:lstStyle/>
          <a:p>
            <a:r>
              <a:rPr lang="en-US" dirty="0" smtClean="0"/>
              <a:t>fused content doesn’t always justify </a:t>
            </a:r>
            <a:r>
              <a:rPr lang="en-US" dirty="0" err="1" smtClean="0"/>
              <a:t>defusion</a:t>
            </a:r>
            <a:endParaRPr lang="en-US" dirty="0" smtClean="0"/>
          </a:p>
          <a:p>
            <a:pPr lvl="1"/>
            <a:r>
              <a:rPr lang="en-US" dirty="0" smtClean="0"/>
              <a:t>look for values relevance or gently offer some acceptance interventions</a:t>
            </a:r>
            <a:endParaRPr lang="en-US" dirty="0"/>
          </a:p>
        </p:txBody>
      </p:sp>
      <p:sp>
        <p:nvSpPr>
          <p:cNvPr id="4" name="TextBox 3"/>
          <p:cNvSpPr txBox="1"/>
          <p:nvPr/>
        </p:nvSpPr>
        <p:spPr>
          <a:xfrm>
            <a:off x="7542648" y="5415391"/>
            <a:ext cx="1144152" cy="1015663"/>
          </a:xfrm>
          <a:prstGeom prst="rect">
            <a:avLst/>
          </a:prstGeom>
          <a:noFill/>
        </p:spPr>
        <p:txBody>
          <a:bodyPr wrap="none" rtlCol="0">
            <a:spAutoFit/>
          </a:bodyPr>
          <a:lstStyle/>
          <a:p>
            <a:r>
              <a:rPr lang="en-US" sz="6000" dirty="0" smtClean="0">
                <a:ln>
                  <a:solidFill>
                    <a:schemeClr val="tx1"/>
                  </a:solidFill>
                </a:ln>
                <a:solidFill>
                  <a:schemeClr val="accent6">
                    <a:lumMod val="75000"/>
                  </a:schemeClr>
                </a:solidFill>
                <a:latin typeface="Baoli SC"/>
              </a:rPr>
              <a:t>#3</a:t>
            </a:r>
            <a:endParaRPr lang="en-US" sz="6000" dirty="0">
              <a:ln>
                <a:solidFill>
                  <a:schemeClr val="tx1"/>
                </a:solidFill>
              </a:ln>
              <a:solidFill>
                <a:schemeClr val="accent6">
                  <a:lumMod val="75000"/>
                </a:schemeClr>
              </a:solidFill>
              <a:latin typeface="Baoli SC"/>
            </a:endParaRPr>
          </a:p>
        </p:txBody>
      </p:sp>
    </p:spTree>
    <p:extLst>
      <p:ext uri="{BB962C8B-B14F-4D97-AF65-F5344CB8AC3E}">
        <p14:creationId xmlns:p14="http://schemas.microsoft.com/office/powerpoint/2010/main" val="37247878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Modulation Activities</a:t>
            </a:r>
            <a:endParaRPr lang="en-US" dirty="0"/>
          </a:p>
        </p:txBody>
      </p:sp>
      <p:sp>
        <p:nvSpPr>
          <p:cNvPr id="3" name="Content Placeholder 2"/>
          <p:cNvSpPr>
            <a:spLocks noGrp="1"/>
          </p:cNvSpPr>
          <p:nvPr>
            <p:ph idx="1"/>
          </p:nvPr>
        </p:nvSpPr>
        <p:spPr/>
        <p:txBody>
          <a:bodyPr/>
          <a:lstStyle/>
          <a:p>
            <a:r>
              <a:rPr lang="en-US" dirty="0" smtClean="0"/>
              <a:t>singing</a:t>
            </a:r>
          </a:p>
          <a:p>
            <a:r>
              <a:rPr lang="en-US" dirty="0" smtClean="0"/>
              <a:t>pace changes</a:t>
            </a:r>
          </a:p>
          <a:p>
            <a:r>
              <a:rPr lang="en-US" dirty="0" smtClean="0"/>
              <a:t>imitating voices/characters</a:t>
            </a:r>
          </a:p>
          <a:p>
            <a:r>
              <a:rPr lang="en-US" dirty="0" smtClean="0"/>
              <a:t>rhythm disruptions</a:t>
            </a:r>
          </a:p>
          <a:p>
            <a:r>
              <a:rPr lang="en-US" dirty="0" smtClean="0"/>
              <a:t>letter/syllable switches and </a:t>
            </a:r>
            <a:r>
              <a:rPr lang="en-US" dirty="0" err="1" smtClean="0"/>
              <a:t>recombinations</a:t>
            </a:r>
            <a:endParaRPr lang="en-US" dirty="0"/>
          </a:p>
        </p:txBody>
      </p:sp>
    </p:spTree>
    <p:extLst>
      <p:ext uri="{BB962C8B-B14F-4D97-AF65-F5344CB8AC3E}">
        <p14:creationId xmlns:p14="http://schemas.microsoft.com/office/powerpoint/2010/main" val="3431657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10" name="Content Placeholder 9"/>
          <p:cNvSpPr>
            <a:spLocks noGrp="1"/>
          </p:cNvSpPr>
          <p:nvPr>
            <p:ph idx="1"/>
          </p:nvPr>
        </p:nvSpPr>
        <p:spPr/>
        <p:txBody>
          <a:bodyPr/>
          <a:lstStyle/>
          <a:p>
            <a:endParaRPr lang="en-US"/>
          </a:p>
        </p:txBody>
      </p:sp>
    </p:spTree>
    <p:extLst>
      <p:ext uri="{BB962C8B-B14F-4D97-AF65-F5344CB8AC3E}">
        <p14:creationId xmlns:p14="http://schemas.microsoft.com/office/powerpoint/2010/main" val="11804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Objectification Activities</a:t>
            </a:r>
            <a:endParaRPr lang="en-US" dirty="0"/>
          </a:p>
        </p:txBody>
      </p:sp>
      <p:sp>
        <p:nvSpPr>
          <p:cNvPr id="3" name="Content Placeholder 2"/>
          <p:cNvSpPr>
            <a:spLocks noGrp="1"/>
          </p:cNvSpPr>
          <p:nvPr>
            <p:ph idx="1"/>
          </p:nvPr>
        </p:nvSpPr>
        <p:spPr/>
        <p:txBody>
          <a:bodyPr/>
          <a:lstStyle/>
          <a:p>
            <a:r>
              <a:rPr lang="en-US" dirty="0" smtClean="0"/>
              <a:t>words on a computer</a:t>
            </a:r>
          </a:p>
          <a:p>
            <a:r>
              <a:rPr lang="en-US" dirty="0" smtClean="0"/>
              <a:t>writing statements on cards</a:t>
            </a:r>
          </a:p>
          <a:p>
            <a:r>
              <a:rPr lang="en-US" dirty="0" smtClean="0"/>
              <a:t>using different fonts and colors</a:t>
            </a:r>
          </a:p>
          <a:p>
            <a:r>
              <a:rPr lang="en-US" dirty="0" smtClean="0"/>
              <a:t>modifying letter/word orders</a:t>
            </a:r>
          </a:p>
          <a:p>
            <a:r>
              <a:rPr lang="en-US" dirty="0" smtClean="0"/>
              <a:t>converting words into images</a:t>
            </a:r>
          </a:p>
          <a:p>
            <a:r>
              <a:rPr lang="en-US" dirty="0" smtClean="0"/>
              <a:t>identifying the letters on a typewriter</a:t>
            </a:r>
          </a:p>
          <a:p>
            <a:r>
              <a:rPr lang="en-US" dirty="0" smtClean="0"/>
              <a:t>writing various narratives</a:t>
            </a:r>
            <a:endParaRPr lang="en-US" dirty="0"/>
          </a:p>
        </p:txBody>
      </p:sp>
    </p:spTree>
    <p:extLst>
      <p:ext uri="{BB962C8B-B14F-4D97-AF65-F5344CB8AC3E}">
        <p14:creationId xmlns:p14="http://schemas.microsoft.com/office/powerpoint/2010/main" val="27874093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Activities</a:t>
            </a:r>
            <a:endParaRPr lang="en-US" dirty="0"/>
          </a:p>
        </p:txBody>
      </p:sp>
      <p:sp>
        <p:nvSpPr>
          <p:cNvPr id="3" name="Content Placeholder 2"/>
          <p:cNvSpPr>
            <a:spLocks noGrp="1"/>
          </p:cNvSpPr>
          <p:nvPr>
            <p:ph idx="1"/>
          </p:nvPr>
        </p:nvSpPr>
        <p:spPr/>
        <p:txBody>
          <a:bodyPr/>
          <a:lstStyle/>
          <a:p>
            <a:r>
              <a:rPr lang="en-US" dirty="0" smtClean="0"/>
              <a:t>paradoxical intention</a:t>
            </a:r>
          </a:p>
          <a:p>
            <a:r>
              <a:rPr lang="en-US" dirty="0" smtClean="0"/>
              <a:t>behavioral experiments</a:t>
            </a:r>
          </a:p>
          <a:p>
            <a:r>
              <a:rPr lang="en-US" dirty="0" smtClean="0"/>
              <a:t>being present to here and now</a:t>
            </a:r>
          </a:p>
          <a:p>
            <a:r>
              <a:rPr lang="en-US" dirty="0" smtClean="0"/>
              <a:t>practicing acceptance</a:t>
            </a:r>
          </a:p>
          <a:p>
            <a:r>
              <a:rPr lang="en-US" dirty="0" smtClean="0"/>
              <a:t>viewing experience from the observing self</a:t>
            </a:r>
          </a:p>
          <a:p>
            <a:r>
              <a:rPr lang="en-US" dirty="0" smtClean="0"/>
              <a:t>connecting with values</a:t>
            </a:r>
          </a:p>
          <a:p>
            <a:r>
              <a:rPr lang="en-US" dirty="0" smtClean="0"/>
              <a:t>engaging in a committed action</a:t>
            </a:r>
            <a:endParaRPr lang="en-US" dirty="0"/>
          </a:p>
        </p:txBody>
      </p:sp>
    </p:spTree>
    <p:extLst>
      <p:ext uri="{BB962C8B-B14F-4D97-AF65-F5344CB8AC3E}">
        <p14:creationId xmlns:p14="http://schemas.microsoft.com/office/powerpoint/2010/main" val="15016108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let’s do some </a:t>
            </a:r>
            <a:r>
              <a:rPr lang="en-US" dirty="0" err="1" smtClean="0"/>
              <a:t>defusion</a:t>
            </a:r>
            <a:endParaRPr lang="en-US" dirty="0"/>
          </a:p>
        </p:txBody>
      </p:sp>
      <p:pic>
        <p:nvPicPr>
          <p:cNvPr id="4" name="Picture 3" descr="3 stoo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3585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to the word that</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is the most depressing</a:t>
            </a:r>
          </a:p>
          <a:p>
            <a:r>
              <a:rPr lang="en-US" dirty="0" smtClean="0"/>
              <a:t>is the most scary</a:t>
            </a:r>
          </a:p>
          <a:p>
            <a:r>
              <a:rPr lang="en-US" dirty="0" smtClean="0"/>
              <a:t>is the shortest</a:t>
            </a:r>
          </a:p>
          <a:p>
            <a:r>
              <a:rPr lang="en-US" dirty="0" smtClean="0"/>
              <a:t>is most temporary</a:t>
            </a:r>
          </a:p>
          <a:p>
            <a:r>
              <a:rPr lang="en-US" dirty="0" smtClean="0"/>
              <a:t>is the longest</a:t>
            </a:r>
          </a:p>
          <a:p>
            <a:r>
              <a:rPr lang="en-US" dirty="0" smtClean="0"/>
              <a:t>is the most different from bacon</a:t>
            </a:r>
          </a:p>
          <a:p>
            <a:r>
              <a:rPr lang="en-US" dirty="0" smtClean="0"/>
              <a:t>is the least legible</a:t>
            </a:r>
          </a:p>
          <a:p>
            <a:r>
              <a:rPr lang="en-US" dirty="0" smtClean="0"/>
              <a:t>is the fastest</a:t>
            </a:r>
          </a:p>
          <a:p>
            <a:r>
              <a:rPr lang="en-US" dirty="0" smtClean="0"/>
              <a:t>is the most changeable</a:t>
            </a:r>
          </a:p>
          <a:p>
            <a:r>
              <a:rPr lang="en-US" dirty="0" smtClean="0"/>
              <a:t>is the one you definitely don’t want</a:t>
            </a:r>
          </a:p>
          <a:p>
            <a:r>
              <a:rPr lang="en-US" dirty="0" smtClean="0"/>
              <a:t>is most permanent</a:t>
            </a:r>
          </a:p>
          <a:p>
            <a:r>
              <a:rPr lang="en-US" dirty="0" smtClean="0"/>
              <a:t>is the neatest</a:t>
            </a:r>
          </a:p>
          <a:p>
            <a:r>
              <a:rPr lang="en-US" dirty="0" smtClean="0"/>
              <a:t>is the one you would choose if you had to choose one</a:t>
            </a:r>
          </a:p>
          <a:p>
            <a:r>
              <a:rPr lang="en-US" dirty="0" smtClean="0"/>
              <a:t>is the easiest to measure</a:t>
            </a:r>
          </a:p>
          <a:p>
            <a:r>
              <a:rPr lang="en-US" dirty="0" smtClean="0"/>
              <a:t>is the most wrong</a:t>
            </a:r>
          </a:p>
          <a:p>
            <a:r>
              <a:rPr lang="en-US" dirty="0" smtClean="0"/>
              <a:t>is the funniest</a:t>
            </a:r>
          </a:p>
          <a:p>
            <a:r>
              <a:rPr lang="en-US" dirty="0" smtClean="0"/>
              <a:t>is the slowest</a:t>
            </a:r>
          </a:p>
          <a:p>
            <a:r>
              <a:rPr lang="en-US" dirty="0" smtClean="0"/>
              <a:t>is the most legible</a:t>
            </a:r>
          </a:p>
          <a:p>
            <a:r>
              <a:rPr lang="en-US" dirty="0" smtClean="0"/>
              <a:t>is the most evaluative</a:t>
            </a:r>
          </a:p>
          <a:p>
            <a:r>
              <a:rPr lang="en-US" dirty="0" smtClean="0"/>
              <a:t>is pointed to most frequently among the three of you</a:t>
            </a:r>
          </a:p>
          <a:p>
            <a:r>
              <a:rPr lang="en-US" dirty="0" smtClean="0"/>
              <a:t>is pointed to the least among the three of you</a:t>
            </a:r>
          </a:p>
          <a:p>
            <a:r>
              <a:rPr lang="en-US" dirty="0" smtClean="0"/>
              <a:t>is just some ink on a piece of paper</a:t>
            </a:r>
            <a:endParaRPr lang="en-US" dirty="0"/>
          </a:p>
        </p:txBody>
      </p:sp>
    </p:spTree>
    <p:extLst>
      <p:ext uri="{BB962C8B-B14F-4D97-AF65-F5344CB8AC3E}">
        <p14:creationId xmlns:p14="http://schemas.microsoft.com/office/powerpoint/2010/main" val="265580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Are you defused?</a:t>
            </a:r>
            <a:endParaRPr lang="en-US" dirty="0"/>
          </a:p>
        </p:txBody>
      </p:sp>
    </p:spTree>
    <p:extLst>
      <p:ext uri="{BB962C8B-B14F-4D97-AF65-F5344CB8AC3E}">
        <p14:creationId xmlns:p14="http://schemas.microsoft.com/office/powerpoint/2010/main" val="31997293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Practice</a:t>
            </a:r>
            <a:endParaRPr lang="en-US" dirty="0"/>
          </a:p>
        </p:txBody>
      </p:sp>
      <p:pic>
        <p:nvPicPr>
          <p:cNvPr id="17" name="Content Placeholder 16" descr="no birds.jpg"/>
          <p:cNvPicPr>
            <a:picLocks noGrp="1" noChangeAspect="1"/>
          </p:cNvPicPr>
          <p:nvPr>
            <p:ph idx="1"/>
          </p:nvPr>
        </p:nvPicPr>
        <p:blipFill>
          <a:blip r:embed="rId2">
            <a:extLst>
              <a:ext uri="{28A0092B-C50C-407E-A947-70E740481C1C}">
                <a14:useLocalDpi xmlns:a14="http://schemas.microsoft.com/office/drawing/2010/main" val="0"/>
              </a:ext>
            </a:extLst>
          </a:blip>
          <a:srcRect l="-71102" r="-71102"/>
          <a:stretch>
            <a:fillRect/>
          </a:stretch>
        </p:blipFill>
        <p:spPr/>
      </p:pic>
    </p:spTree>
    <p:extLst>
      <p:ext uri="{BB962C8B-B14F-4D97-AF65-F5344CB8AC3E}">
        <p14:creationId xmlns:p14="http://schemas.microsoft.com/office/powerpoint/2010/main" val="19687442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You Do…</a:t>
            </a:r>
            <a:endParaRPr lang="en-US" dirty="0"/>
          </a:p>
        </p:txBody>
      </p:sp>
      <p:sp>
        <p:nvSpPr>
          <p:cNvPr id="3" name="Content Placeholder 2"/>
          <p:cNvSpPr>
            <a:spLocks noGrp="1"/>
          </p:cNvSpPr>
          <p:nvPr>
            <p:ph idx="1"/>
          </p:nvPr>
        </p:nvSpPr>
        <p:spPr/>
        <p:txBody>
          <a:bodyPr/>
          <a:lstStyle/>
          <a:p>
            <a:pPr marL="0" indent="0">
              <a:buNone/>
            </a:pPr>
            <a:r>
              <a:rPr lang="en-US" dirty="0" smtClean="0"/>
              <a:t>that would be inconsistent, </a:t>
            </a:r>
          </a:p>
          <a:p>
            <a:pPr marL="457200" lvl="1" indent="0">
              <a:buNone/>
            </a:pPr>
            <a:r>
              <a:rPr lang="en-US" dirty="0" smtClean="0"/>
              <a:t>disobedient, </a:t>
            </a:r>
          </a:p>
          <a:p>
            <a:pPr marL="914400" lvl="2" indent="0">
              <a:buNone/>
            </a:pPr>
            <a:r>
              <a:rPr lang="en-US" dirty="0" smtClean="0"/>
              <a:t>or just unrelated </a:t>
            </a:r>
          </a:p>
          <a:p>
            <a:pPr marL="1371600" lvl="3" indent="0">
              <a:buNone/>
            </a:pPr>
            <a:r>
              <a:rPr lang="en-US" dirty="0" smtClean="0"/>
              <a:t>to those words you listed</a:t>
            </a:r>
          </a:p>
          <a:p>
            <a:endParaRPr lang="en-US" dirty="0" smtClean="0"/>
          </a:p>
          <a:p>
            <a:pPr marL="0" indent="0">
              <a:buNone/>
            </a:pPr>
            <a:r>
              <a:rPr lang="en-US" dirty="0" smtClean="0"/>
              <a:t>that would give you more freedom</a:t>
            </a:r>
          </a:p>
          <a:p>
            <a:pPr marL="457200" lvl="1" indent="0">
              <a:buNone/>
            </a:pPr>
            <a:r>
              <a:rPr lang="en-US" dirty="0" smtClean="0"/>
              <a:t>to be who you want to be</a:t>
            </a:r>
          </a:p>
          <a:p>
            <a:pPr marL="914400" lvl="2" indent="0">
              <a:buNone/>
            </a:pPr>
            <a:r>
              <a:rPr lang="en-US" dirty="0" smtClean="0"/>
              <a:t>and to live how you want to live</a:t>
            </a:r>
            <a:endParaRPr lang="en-US" dirty="0"/>
          </a:p>
        </p:txBody>
      </p:sp>
    </p:spTree>
    <p:extLst>
      <p:ext uri="{BB962C8B-B14F-4D97-AF65-F5344CB8AC3E}">
        <p14:creationId xmlns:p14="http://schemas.microsoft.com/office/powerpoint/2010/main" val="34286790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let’s do something bold with our self-labels</a:t>
            </a:r>
            <a:endParaRPr lang="en-US" dirty="0"/>
          </a:p>
        </p:txBody>
      </p:sp>
      <p:pic>
        <p:nvPicPr>
          <p:cNvPr id="4" name="Picture 3" descr="name bad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43" y="522288"/>
            <a:ext cx="7449762" cy="5816391"/>
          </a:xfrm>
          <a:prstGeom prst="rect">
            <a:avLst/>
          </a:prstGeom>
        </p:spPr>
      </p:pic>
      <p:sp>
        <p:nvSpPr>
          <p:cNvPr id="5" name="TextBox 4"/>
          <p:cNvSpPr txBox="1"/>
          <p:nvPr/>
        </p:nvSpPr>
        <p:spPr>
          <a:xfrm rot="20994865">
            <a:off x="1838347" y="2898954"/>
            <a:ext cx="5327099" cy="830997"/>
          </a:xfrm>
          <a:prstGeom prst="rect">
            <a:avLst/>
          </a:prstGeom>
          <a:noFill/>
        </p:spPr>
        <p:txBody>
          <a:bodyPr wrap="none" rtlCol="0">
            <a:spAutoFit/>
          </a:bodyPr>
          <a:lstStyle/>
          <a:p>
            <a:r>
              <a:rPr lang="en-US" sz="4800" dirty="0" smtClean="0">
                <a:latin typeface="Xingkai SC Light"/>
              </a:rPr>
              <a:t>Nameless A. </a:t>
            </a:r>
            <a:r>
              <a:rPr lang="en-US" sz="4800" dirty="0" err="1" smtClean="0">
                <a:latin typeface="Xingkai SC Light"/>
              </a:rPr>
              <a:t>Nonymous</a:t>
            </a:r>
            <a:endParaRPr lang="en-US" sz="4800" dirty="0">
              <a:latin typeface="Xingkai SC Light"/>
            </a:endParaRPr>
          </a:p>
        </p:txBody>
      </p:sp>
    </p:spTree>
    <p:extLst>
      <p:ext uri="{BB962C8B-B14F-4D97-AF65-F5344CB8AC3E}">
        <p14:creationId xmlns:p14="http://schemas.microsoft.com/office/powerpoint/2010/main" val="173971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Possible Manipulations</a:t>
            </a:r>
            <a:endParaRPr lang="en-US" dirty="0"/>
          </a:p>
        </p:txBody>
      </p:sp>
      <p:sp>
        <p:nvSpPr>
          <p:cNvPr id="3" name="Content Placeholder 2"/>
          <p:cNvSpPr>
            <a:spLocks noGrp="1"/>
          </p:cNvSpPr>
          <p:nvPr>
            <p:ph idx="1"/>
          </p:nvPr>
        </p:nvSpPr>
        <p:spPr/>
        <p:txBody>
          <a:bodyPr>
            <a:normAutofit lnSpcReduction="10000"/>
          </a:bodyPr>
          <a:lstStyle/>
          <a:p>
            <a:r>
              <a:rPr lang="en-US" dirty="0" smtClean="0"/>
              <a:t>font, capitalization, size, color, etc.</a:t>
            </a:r>
          </a:p>
          <a:p>
            <a:r>
              <a:rPr lang="en-US" dirty="0" smtClean="0"/>
              <a:t>letter/syllable order</a:t>
            </a:r>
          </a:p>
          <a:p>
            <a:r>
              <a:rPr lang="en-US" dirty="0" smtClean="0"/>
              <a:t>pair with unexpected adjectives or adverbs</a:t>
            </a:r>
          </a:p>
          <a:p>
            <a:r>
              <a:rPr lang="en-US" dirty="0" smtClean="0"/>
              <a:t>convert into verbs</a:t>
            </a:r>
          </a:p>
          <a:p>
            <a:r>
              <a:rPr lang="en-US" dirty="0" smtClean="0"/>
              <a:t>add extra syllables</a:t>
            </a:r>
          </a:p>
          <a:p>
            <a:r>
              <a:rPr lang="en-US" dirty="0" smtClean="0"/>
              <a:t>include rhymes or repetitions</a:t>
            </a:r>
          </a:p>
          <a:p>
            <a:endParaRPr lang="en-US" dirty="0"/>
          </a:p>
          <a:p>
            <a:r>
              <a:rPr lang="en-US" dirty="0" smtClean="0"/>
              <a:t>or whatever strikes you as seriously playful!</a:t>
            </a:r>
          </a:p>
          <a:p>
            <a:endParaRPr lang="en-US" dirty="0" smtClean="0"/>
          </a:p>
          <a:p>
            <a:endParaRPr lang="en-US" dirty="0"/>
          </a:p>
        </p:txBody>
      </p:sp>
    </p:spTree>
    <p:extLst>
      <p:ext uri="{BB962C8B-B14F-4D97-AF65-F5344CB8AC3E}">
        <p14:creationId xmlns:p14="http://schemas.microsoft.com/office/powerpoint/2010/main" val="10382541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Rule I’ve Followed</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Don’t embarrass yourself.</a:t>
            </a:r>
            <a:endParaRPr lang="en-US" dirty="0"/>
          </a:p>
        </p:txBody>
      </p:sp>
      <p:pic>
        <p:nvPicPr>
          <p:cNvPr id="4" name="Picture 3" descr="new ru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084" y="516381"/>
            <a:ext cx="5649903" cy="5794772"/>
          </a:xfrm>
          <a:prstGeom prst="rect">
            <a:avLst/>
          </a:prstGeom>
        </p:spPr>
      </p:pic>
      <p:sp>
        <p:nvSpPr>
          <p:cNvPr id="6" name="Content Placeholder 2"/>
          <p:cNvSpPr txBox="1">
            <a:spLocks/>
          </p:cNvSpPr>
          <p:nvPr/>
        </p:nvSpPr>
        <p:spPr>
          <a:xfrm>
            <a:off x="457200" y="274638"/>
            <a:ext cx="8229600" cy="6182743"/>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smtClean="0"/>
          </a:p>
          <a:p>
            <a:pPr marL="0" indent="0" algn="ctr">
              <a:buFont typeface="Arial"/>
              <a:buNone/>
            </a:pPr>
            <a:endParaRPr lang="en-US" dirty="0" smtClean="0"/>
          </a:p>
          <a:p>
            <a:pPr marL="0" indent="0" algn="ctr">
              <a:buFont typeface="Arial"/>
              <a:buNone/>
            </a:pPr>
            <a:endParaRPr lang="en-US" dirty="0" smtClean="0"/>
          </a:p>
          <a:p>
            <a:pPr marL="0" indent="0" algn="ctr">
              <a:buFont typeface="Arial"/>
              <a:buNone/>
            </a:pPr>
            <a:endParaRPr lang="en-US" dirty="0" smtClean="0"/>
          </a:p>
          <a:p>
            <a:pPr marL="0" indent="0" algn="ctr">
              <a:buFont typeface="Arial"/>
              <a:buNone/>
            </a:pPr>
            <a:r>
              <a:rPr lang="en-US" dirty="0" smtClean="0"/>
              <a:t>Stop following unhelpful rules all the time.</a:t>
            </a:r>
          </a:p>
          <a:p>
            <a:pPr marL="0" indent="0" algn="ctr">
              <a:buFont typeface="Arial"/>
              <a:buNone/>
            </a:pPr>
            <a:r>
              <a:rPr lang="en-US" dirty="0" smtClean="0"/>
              <a:t>(some rules are more workable than others)</a:t>
            </a:r>
          </a:p>
          <a:p>
            <a:endParaRPr lang="en-US" dirty="0"/>
          </a:p>
        </p:txBody>
      </p:sp>
    </p:spTree>
    <p:extLst>
      <p:ext uri="{BB962C8B-B14F-4D97-AF65-F5344CB8AC3E}">
        <p14:creationId xmlns:p14="http://schemas.microsoft.com/office/powerpoint/2010/main" val="302232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smtClean="0"/>
              <a:t>How would you characterize</a:t>
            </a:r>
          </a:p>
          <a:p>
            <a:pPr marL="0" indent="0" algn="ctr">
              <a:buNone/>
            </a:pPr>
            <a:r>
              <a:rPr lang="en-US" dirty="0" smtClean="0"/>
              <a:t> the context of this conversation </a:t>
            </a:r>
          </a:p>
          <a:p>
            <a:pPr marL="0" indent="0" algn="ctr">
              <a:buNone/>
            </a:pPr>
            <a:r>
              <a:rPr lang="en-US" dirty="0" smtClean="0"/>
              <a:t>here and now?</a:t>
            </a:r>
            <a:endParaRPr lang="en-US" dirty="0"/>
          </a:p>
        </p:txBody>
      </p:sp>
    </p:spTree>
    <p:extLst>
      <p:ext uri="{BB962C8B-B14F-4D97-AF65-F5344CB8AC3E}">
        <p14:creationId xmlns:p14="http://schemas.microsoft.com/office/powerpoint/2010/main" val="28684171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There is so much more to life than can be experienced from inside the word machine…</a:t>
            </a:r>
            <a:endParaRPr lang="en-US" sz="3200" dirty="0"/>
          </a:p>
        </p:txBody>
      </p:sp>
      <p:pic>
        <p:nvPicPr>
          <p:cNvPr id="4" name="Content Placeholder 3" descr="aba follies.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9298" b="7375"/>
          <a:stretch/>
        </p:blipFill>
        <p:spPr/>
      </p:pic>
      <p:sp>
        <p:nvSpPr>
          <p:cNvPr id="5" name="Title 1"/>
          <p:cNvSpPr txBox="1">
            <a:spLocks/>
          </p:cNvSpPr>
          <p:nvPr/>
        </p:nvSpPr>
        <p:spPr>
          <a:xfrm>
            <a:off x="457200" y="3952772"/>
            <a:ext cx="8229600" cy="2021105"/>
          </a:xfrm>
          <a:prstGeom prst="rect">
            <a:avLst/>
          </a:prstGeom>
          <a:solidFill>
            <a:schemeClr val="bg1">
              <a:alpha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I hope you can carry this work forward over the next few days and both experience and contribute to a vital and meaningful conference! </a:t>
            </a:r>
            <a:endParaRPr lang="en-US" sz="3200" dirty="0"/>
          </a:p>
        </p:txBody>
      </p:sp>
    </p:spTree>
    <p:extLst>
      <p:ext uri="{BB962C8B-B14F-4D97-AF65-F5344CB8AC3E}">
        <p14:creationId xmlns:p14="http://schemas.microsoft.com/office/powerpoint/2010/main" val="203667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7495" y="118669"/>
            <a:ext cx="7772400" cy="1946743"/>
          </a:xfrm>
        </p:spPr>
        <p:txBody>
          <a:bodyPr>
            <a:normAutofit/>
          </a:bodyPr>
          <a:lstStyle/>
          <a:p>
            <a:pPr algn="r"/>
            <a:r>
              <a:rPr lang="en-US" sz="3600" dirty="0" smtClean="0">
                <a:solidFill>
                  <a:schemeClr val="bg1"/>
                </a:solidFill>
              </a:rPr>
              <a:t>Milk It: A Crash Course in Conceptualizing and </a:t>
            </a:r>
            <a:br>
              <a:rPr lang="en-US" sz="3600" dirty="0" smtClean="0">
                <a:solidFill>
                  <a:schemeClr val="bg1"/>
                </a:solidFill>
              </a:rPr>
            </a:br>
            <a:r>
              <a:rPr lang="en-US" sz="3600" dirty="0" smtClean="0">
                <a:solidFill>
                  <a:schemeClr val="bg1"/>
                </a:solidFill>
              </a:rPr>
              <a:t>Creating </a:t>
            </a:r>
            <a:r>
              <a:rPr lang="en-US" sz="3600" dirty="0" err="1" smtClean="0">
                <a:solidFill>
                  <a:schemeClr val="bg1"/>
                </a:solidFill>
              </a:rPr>
              <a:t>Defusion</a:t>
            </a:r>
            <a:endParaRPr lang="en-US" sz="3600" dirty="0">
              <a:solidFill>
                <a:schemeClr val="bg1"/>
              </a:solidFill>
            </a:endParaRPr>
          </a:p>
        </p:txBody>
      </p:sp>
      <p:sp>
        <p:nvSpPr>
          <p:cNvPr id="3" name="Subtitle 2"/>
          <p:cNvSpPr>
            <a:spLocks noGrp="1"/>
          </p:cNvSpPr>
          <p:nvPr>
            <p:ph type="subTitle" idx="1"/>
          </p:nvPr>
        </p:nvSpPr>
        <p:spPr>
          <a:xfrm>
            <a:off x="469515" y="5507765"/>
            <a:ext cx="6400800" cy="1199351"/>
          </a:xfrm>
        </p:spPr>
        <p:txBody>
          <a:bodyPr/>
          <a:lstStyle/>
          <a:p>
            <a:pPr algn="l"/>
            <a:r>
              <a:rPr lang="en-US" dirty="0" err="1" smtClean="0">
                <a:solidFill>
                  <a:srgbClr val="FFFFFF"/>
                </a:solidFill>
              </a:rPr>
              <a:t>chad.e.drake@gmail.com</a:t>
            </a:r>
            <a:endParaRPr lang="en-US" dirty="0">
              <a:solidFill>
                <a:srgbClr val="FFFFFF"/>
              </a:solidFill>
            </a:endParaRPr>
          </a:p>
        </p:txBody>
      </p:sp>
    </p:spTree>
    <p:extLst>
      <p:ext uri="{BB962C8B-B14F-4D97-AF65-F5344CB8AC3E}">
        <p14:creationId xmlns:p14="http://schemas.microsoft.com/office/powerpoint/2010/main" val="2122074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r>
              <a:rPr lang="en-US" dirty="0" smtClean="0"/>
              <a:t>“playful seriousness…</a:t>
            </a:r>
          </a:p>
          <a:p>
            <a:pPr marL="0" indent="0" algn="ctr">
              <a:buNone/>
            </a:pPr>
            <a:endParaRPr lang="en-US" dirty="0"/>
          </a:p>
          <a:p>
            <a:pPr marL="0" indent="0" algn="ctr">
              <a:buNone/>
            </a:pPr>
            <a:r>
              <a:rPr lang="en-US" dirty="0" smtClean="0"/>
              <a:t>…and a serious playfulness”</a:t>
            </a:r>
            <a:endParaRPr lang="en-US" dirty="0"/>
          </a:p>
        </p:txBody>
      </p:sp>
      <p:pic>
        <p:nvPicPr>
          <p:cNvPr id="4" name="Picture 3" descr="tightrope walk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78" y="1080186"/>
            <a:ext cx="7067020" cy="4909719"/>
          </a:xfrm>
          <a:prstGeom prst="rect">
            <a:avLst/>
          </a:prstGeom>
        </p:spPr>
      </p:pic>
      <p:pic>
        <p:nvPicPr>
          <p:cNvPr id="6" name="Picture 5" descr="tighrope walker bu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51" y="946808"/>
            <a:ext cx="7632117" cy="5088078"/>
          </a:xfrm>
          <a:prstGeom prst="rect">
            <a:avLst/>
          </a:prstGeom>
        </p:spPr>
      </p:pic>
      <p:pic>
        <p:nvPicPr>
          <p:cNvPr id="5" name="Picture 4" descr="tightrope walker prett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4" y="747822"/>
            <a:ext cx="9146363" cy="5487818"/>
          </a:xfrm>
          <a:prstGeom prst="rect">
            <a:avLst/>
          </a:prstGeom>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96596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Request</a:t>
            </a:r>
            <a:endParaRPr lang="en-US" dirty="0"/>
          </a:p>
        </p:txBody>
      </p:sp>
      <p:sp>
        <p:nvSpPr>
          <p:cNvPr id="3" name="Content Placeholder 2"/>
          <p:cNvSpPr>
            <a:spLocks noGrp="1"/>
          </p:cNvSpPr>
          <p:nvPr>
            <p:ph idx="1"/>
          </p:nvPr>
        </p:nvSpPr>
        <p:spPr/>
        <p:txBody>
          <a:bodyPr/>
          <a:lstStyle/>
          <a:p>
            <a:r>
              <a:rPr lang="en-US" dirty="0" smtClean="0"/>
              <a:t>bring with you here today those words that are most difficult for you</a:t>
            </a:r>
          </a:p>
          <a:p>
            <a:r>
              <a:rPr lang="en-US" dirty="0" smtClean="0"/>
              <a:t>or those words that are required for you</a:t>
            </a:r>
          </a:p>
          <a:p>
            <a:endParaRPr lang="en-US" dirty="0"/>
          </a:p>
          <a:p>
            <a:r>
              <a:rPr lang="en-US" dirty="0" smtClean="0"/>
              <a:t>and deeply value building a repertoire of </a:t>
            </a:r>
            <a:r>
              <a:rPr lang="en-US" dirty="0" err="1" smtClean="0"/>
              <a:t>defusion</a:t>
            </a:r>
            <a:r>
              <a:rPr lang="en-US" dirty="0" smtClean="0"/>
              <a:t> with them</a:t>
            </a:r>
            <a:endParaRPr lang="en-US" dirty="0"/>
          </a:p>
        </p:txBody>
      </p:sp>
    </p:spTree>
    <p:extLst>
      <p:ext uri="{BB962C8B-B14F-4D97-AF65-F5344CB8AC3E}">
        <p14:creationId xmlns:p14="http://schemas.microsoft.com/office/powerpoint/2010/main" val="1084985061"/>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2.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docProps/app.xml><?xml version="1.0" encoding="utf-8"?>
<Properties xmlns="http://schemas.openxmlformats.org/officeDocument/2006/extended-properties" xmlns:vt="http://schemas.openxmlformats.org/officeDocument/2006/docPropsVTypes">
  <TotalTime>7596</TotalTime>
  <Words>3166</Words>
  <Application>Microsoft Office PowerPoint</Application>
  <PresentationFormat>On-screen Show (4:3)</PresentationFormat>
  <Paragraphs>419</Paragraphs>
  <Slides>71</Slides>
  <Notes>19</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Milk It: A Crash Course in Conceptualizing and  Creating Defusion</vt:lpstr>
      <vt:lpstr>My goals in this workshop</vt:lpstr>
      <vt:lpstr>PowerPoint Presentation</vt:lpstr>
      <vt:lpstr>My Values Are More Important Than My Mind’s Judgments about My Public Behavior</vt:lpstr>
      <vt:lpstr>PowerPoint Presentation</vt:lpstr>
      <vt:lpstr>PowerPoint Presentation</vt:lpstr>
      <vt:lpstr>PowerPoint Presentation</vt:lpstr>
      <vt:lpstr>PowerPoint Presentation</vt:lpstr>
      <vt:lpstr>My Request</vt:lpstr>
      <vt:lpstr>PowerPoint Presentation</vt:lpstr>
      <vt:lpstr>Here’s a Puzzle</vt:lpstr>
      <vt:lpstr>Here’s a Puzzle</vt:lpstr>
      <vt:lpstr>Ear Burners</vt:lpstr>
      <vt:lpstr>Take This Literally</vt:lpstr>
      <vt:lpstr>Here’s a Secret</vt:lpstr>
      <vt:lpstr>Say It Again</vt:lpstr>
      <vt:lpstr>PowerPoint Presentation</vt:lpstr>
      <vt:lpstr>Some Possible Noticings</vt:lpstr>
      <vt:lpstr>Reviewing Some Evidence</vt:lpstr>
      <vt:lpstr>Masuda et al. (2008)</vt:lpstr>
      <vt:lpstr>Masuda et al. (2004)</vt:lpstr>
      <vt:lpstr>Masuda, Twohig, et al. (2010)</vt:lpstr>
      <vt:lpstr>Masuda, Feinstein, et al. (2010)</vt:lpstr>
      <vt:lpstr>Watson et al. (2010)</vt:lpstr>
      <vt:lpstr>So…</vt:lpstr>
      <vt:lpstr>PowerPoint Presentation</vt:lpstr>
      <vt:lpstr>Hayes et al., 2004</vt:lpstr>
      <vt:lpstr>Luoma, Hayes, &amp; Walser, 2007</vt:lpstr>
      <vt:lpstr>Hayes et al., 2007</vt:lpstr>
      <vt:lpstr>Hayes et al., 2012</vt:lpstr>
      <vt:lpstr>PowerPoint Presentation</vt:lpstr>
      <vt:lpstr>PowerPoint Presentation</vt:lpstr>
      <vt:lpstr>PowerPoint Presentation</vt:lpstr>
      <vt:lpstr>Hayes, Strosahl, &amp; Wilson, 1999</vt:lpstr>
      <vt:lpstr>Luoma, Hayes, &amp; Walser, 2007</vt:lpstr>
      <vt:lpstr>Hayes, Strosahl, &amp; Wilson, 2012</vt:lpstr>
      <vt:lpstr>Harris, 2009</vt:lpstr>
      <vt:lpstr>Luciano, et al., 2011</vt:lpstr>
      <vt:lpstr>Wilson &amp; Murrell, 2004</vt:lpstr>
      <vt:lpstr>Forman, et al., 2012</vt:lpstr>
      <vt:lpstr>Blackledge, 2007</vt:lpstr>
      <vt:lpstr>In Summary</vt:lpstr>
      <vt:lpstr>Purpose (function) of Defusion</vt:lpstr>
      <vt:lpstr>Blackledge &amp; Drake, 2013</vt:lpstr>
      <vt:lpstr>From Fusion to Defusion</vt:lpstr>
      <vt:lpstr>Training Hexaflex Processes</vt:lpstr>
      <vt:lpstr>Rationales</vt:lpstr>
      <vt:lpstr>A Experimental Rationale</vt:lpstr>
      <vt:lpstr>A Simple Rationale</vt:lpstr>
      <vt:lpstr>An Ideographic Rationale</vt:lpstr>
      <vt:lpstr>Metaphors</vt:lpstr>
      <vt:lpstr>Some Defusion Metaphors</vt:lpstr>
      <vt:lpstr>Defusion Analogies</vt:lpstr>
      <vt:lpstr>PowerPoint Presentation</vt:lpstr>
      <vt:lpstr>Experiential Exercises</vt:lpstr>
      <vt:lpstr>General Tips for Defusion Work</vt:lpstr>
      <vt:lpstr>General Tips for Defusion Work</vt:lpstr>
      <vt:lpstr>General Tips for Defusion Work</vt:lpstr>
      <vt:lpstr>Speech Modulation Activities</vt:lpstr>
      <vt:lpstr>Visual Objectification Activities</vt:lpstr>
      <vt:lpstr>Behavioral Activities</vt:lpstr>
      <vt:lpstr>PowerPoint Presentation</vt:lpstr>
      <vt:lpstr>Point to the word that</vt:lpstr>
      <vt:lpstr>PowerPoint Presentation</vt:lpstr>
      <vt:lpstr>Daily Practice</vt:lpstr>
      <vt:lpstr>What Could You Do…</vt:lpstr>
      <vt:lpstr>PowerPoint Presentation</vt:lpstr>
      <vt:lpstr>Some Possible Manipulations</vt:lpstr>
      <vt:lpstr>A Rule I’ve Followed</vt:lpstr>
      <vt:lpstr>There is so much more to life than can be experienced from inside the word machine…</vt:lpstr>
      <vt:lpstr>Milk It: A Crash Course in Conceptualizing and  Creating Defusion</vt:lpstr>
    </vt:vector>
  </TitlesOfParts>
  <Company>SIUC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Milk It: A Crash Course in Conceptualizing and  Creating Defusion</dc:title>
  <dc:creator>Chad Drake</dc:creator>
  <cp:lastModifiedBy>Emily</cp:lastModifiedBy>
  <cp:revision>176</cp:revision>
  <dcterms:created xsi:type="dcterms:W3CDTF">2014-05-21T13:36:12Z</dcterms:created>
  <dcterms:modified xsi:type="dcterms:W3CDTF">2014-06-25T16:57:13Z</dcterms:modified>
</cp:coreProperties>
</file>